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3"/>
  </p:notesMasterIdLst>
  <p:handoutMasterIdLst>
    <p:handoutMasterId r:id="rId24"/>
  </p:handoutMasterIdLst>
  <p:sldIdLst>
    <p:sldId id="256" r:id="rId5"/>
    <p:sldId id="277" r:id="rId6"/>
    <p:sldId id="289" r:id="rId7"/>
    <p:sldId id="309" r:id="rId8"/>
    <p:sldId id="302" r:id="rId9"/>
    <p:sldId id="310" r:id="rId10"/>
    <p:sldId id="306" r:id="rId11"/>
    <p:sldId id="304" r:id="rId12"/>
    <p:sldId id="301" r:id="rId13"/>
    <p:sldId id="312" r:id="rId14"/>
    <p:sldId id="303" r:id="rId15"/>
    <p:sldId id="296" r:id="rId16"/>
    <p:sldId id="313" r:id="rId17"/>
    <p:sldId id="314" r:id="rId18"/>
    <p:sldId id="317" r:id="rId19"/>
    <p:sldId id="318" r:id="rId20"/>
    <p:sldId id="299" r:id="rId21"/>
    <p:sldId id="3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8/15/2023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8/15/2023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US" dirty="0"/>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noProof="0" dirty="0"/>
              <a:t>Year</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endParaRPr lang="en-US" noProof="0"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endParaRPr lang="en-US" noProof="0" dirty="0"/>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US" dirty="0"/>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24CE0E97-85AE-BE9D-BB93-C4A7A78A64A9}"/>
              </a:ext>
            </a:extLst>
          </p:cNvPr>
          <p:cNvSpPr>
            <a:spLocks noGrp="1"/>
          </p:cNvSpPr>
          <p:nvPr>
            <p:ph sz="quarter" idx="16"/>
          </p:nvPr>
        </p:nvSpPr>
        <p:spPr>
          <a:xfrm>
            <a:off x="838200" y="2138363"/>
            <a:ext cx="105156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endParaRPr lang="en-US" dirty="0"/>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endParaRPr lang="en-US" dirty="0"/>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endParaRPr lang="en-US" dirty="0"/>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endParaRPr lang="en-US" dirty="0"/>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endParaRPr lang="en-US" dirty="0"/>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rxiv.org/abs/1501.00092?ref=blog.paperspace.com" TargetMode="Externa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90.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99929" y="3223190"/>
            <a:ext cx="4941771" cy="2128042"/>
          </a:xfrm>
        </p:spPr>
        <p:txBody>
          <a:bodyPr/>
          <a:lstStyle/>
          <a:p>
            <a:r>
              <a:rPr lang="en-GB" dirty="0">
                <a:solidFill>
                  <a:schemeClr val="accent5">
                    <a:lumMod val="75000"/>
                  </a:schemeClr>
                </a:solidFill>
              </a:rPr>
              <a:t>Image Super Resolution using deep learning algorithms</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99929" y="5897282"/>
            <a:ext cx="4941770" cy="396660"/>
          </a:xfrm>
        </p:spPr>
        <p:txBody>
          <a:bodyPr/>
          <a:lstStyle/>
          <a:p>
            <a:r>
              <a:rPr lang="en-US" dirty="0"/>
              <a:t>Submitted to: Professor Mohammad Saiful Islam</a:t>
            </a:r>
          </a:p>
          <a:p>
            <a:endParaRPr lang="en-US" dirty="0"/>
          </a:p>
        </p:txBody>
      </p:sp>
      <p:sp>
        <p:nvSpPr>
          <p:cNvPr id="4" name="Subtitle 2">
            <a:extLst>
              <a:ext uri="{FF2B5EF4-FFF2-40B4-BE49-F238E27FC236}">
                <a16:creationId xmlns:a16="http://schemas.microsoft.com/office/drawing/2014/main" id="{D67399F0-6F47-FD99-85FF-1983C72305FE}"/>
              </a:ext>
            </a:extLst>
          </p:cNvPr>
          <p:cNvSpPr txBox="1">
            <a:spLocks/>
          </p:cNvSpPr>
          <p:nvPr/>
        </p:nvSpPr>
        <p:spPr>
          <a:xfrm>
            <a:off x="6499929" y="5358815"/>
            <a:ext cx="4941770" cy="39666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 By Team PyCoders</a:t>
            </a:r>
          </a:p>
        </p:txBody>
      </p:sp>
      <p:sp>
        <p:nvSpPr>
          <p:cNvPr id="6" name="Footer Placeholder 4">
            <a:extLst>
              <a:ext uri="{FF2B5EF4-FFF2-40B4-BE49-F238E27FC236}">
                <a16:creationId xmlns:a16="http://schemas.microsoft.com/office/drawing/2014/main" id="{A2EF17B3-1D4C-82A6-CB25-9D3369FD01DA}"/>
              </a:ext>
            </a:extLst>
          </p:cNvPr>
          <p:cNvSpPr txBox="1">
            <a:spLocks/>
          </p:cNvSpPr>
          <p:nvPr/>
        </p:nvSpPr>
        <p:spPr>
          <a:xfrm>
            <a:off x="2669885" y="6356349"/>
            <a:ext cx="286641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solidFill>
                  <a:schemeClr val="tx1">
                    <a:lumMod val="95000"/>
                    <a:lumOff val="5000"/>
                  </a:schemeClr>
                </a:solidFill>
                <a:latin typeface="-apple-system"/>
              </a:rPr>
              <a:t>AML 3104 2 [B123] Neural Networks and Deep Learning</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56559081-E0FF-6431-31A6-D2CC3088662B}"/>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
        <p:nvSpPr>
          <p:cNvPr id="23" name="Text Placeholder 3">
            <a:extLst>
              <a:ext uri="{FF2B5EF4-FFF2-40B4-BE49-F238E27FC236}">
                <a16:creationId xmlns:a16="http://schemas.microsoft.com/office/drawing/2014/main" id="{8235915C-8054-86B9-B62E-B6D23AF0471F}"/>
              </a:ext>
            </a:extLst>
          </p:cNvPr>
          <p:cNvSpPr txBox="1">
            <a:spLocks/>
          </p:cNvSpPr>
          <p:nvPr/>
        </p:nvSpPr>
        <p:spPr>
          <a:xfrm>
            <a:off x="838200" y="1015068"/>
            <a:ext cx="10515600" cy="6812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Mean square Error has decreased drastically while the Peak signal to </a:t>
            </a:r>
            <a:r>
              <a:rPr lang="en-GB" sz="1800"/>
              <a:t>noise ratio </a:t>
            </a:r>
            <a:r>
              <a:rPr lang="en-GB" sz="1800" dirty="0"/>
              <a:t>has improved marginally for SRCNN model compared to degraded image</a:t>
            </a:r>
            <a:endParaRPr lang="en-GB" sz="1800" b="1" dirty="0"/>
          </a:p>
        </p:txBody>
      </p:sp>
      <p:pic>
        <p:nvPicPr>
          <p:cNvPr id="4" name="Picture 3">
            <a:extLst>
              <a:ext uri="{FF2B5EF4-FFF2-40B4-BE49-F238E27FC236}">
                <a16:creationId xmlns:a16="http://schemas.microsoft.com/office/drawing/2014/main" id="{4DE6B197-83CB-0F7D-367B-F8AB668EED3D}"/>
              </a:ext>
            </a:extLst>
          </p:cNvPr>
          <p:cNvPicPr>
            <a:picLocks noChangeAspect="1"/>
          </p:cNvPicPr>
          <p:nvPr/>
        </p:nvPicPr>
        <p:blipFill rotWithShape="1">
          <a:blip r:embed="rId2"/>
          <a:srcRect l="8197" t="17220" r="5126" b="14860"/>
          <a:stretch/>
        </p:blipFill>
        <p:spPr>
          <a:xfrm>
            <a:off x="838200" y="1696278"/>
            <a:ext cx="10710163" cy="3845667"/>
          </a:xfrm>
          <a:prstGeom prst="rect">
            <a:avLst/>
          </a:prstGeom>
        </p:spPr>
      </p:pic>
      <p:sp>
        <p:nvSpPr>
          <p:cNvPr id="5" name="Title 1">
            <a:extLst>
              <a:ext uri="{FF2B5EF4-FFF2-40B4-BE49-F238E27FC236}">
                <a16:creationId xmlns:a16="http://schemas.microsoft.com/office/drawing/2014/main" id="{A852BB59-1133-3373-4C0F-DE5146EF3B83}"/>
              </a:ext>
            </a:extLst>
          </p:cNvPr>
          <p:cNvSpPr txBox="1">
            <a:spLocks/>
          </p:cNvSpPr>
          <p:nvPr/>
        </p:nvSpPr>
        <p:spPr>
          <a:xfrm>
            <a:off x="2570923" y="248471"/>
            <a:ext cx="7315200" cy="8463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GB" sz="2800" dirty="0"/>
              <a:t>Srcnn results</a:t>
            </a:r>
            <a:endParaRPr lang="en-GB" dirty="0"/>
          </a:p>
        </p:txBody>
      </p:sp>
      <p:sp>
        <p:nvSpPr>
          <p:cNvPr id="6" name="Footer Placeholder 4">
            <a:extLst>
              <a:ext uri="{FF2B5EF4-FFF2-40B4-BE49-F238E27FC236}">
                <a16:creationId xmlns:a16="http://schemas.microsoft.com/office/drawing/2014/main" id="{785CE60A-A4F6-6552-295B-70AFBE9EFBD9}"/>
              </a:ext>
            </a:extLst>
          </p:cNvPr>
          <p:cNvSpPr txBox="1">
            <a:spLocks/>
          </p:cNvSpPr>
          <p:nvPr/>
        </p:nvSpPr>
        <p:spPr>
          <a:xfrm>
            <a:off x="2669885" y="6356349"/>
            <a:ext cx="286641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solidFill>
                  <a:schemeClr val="tx1">
                    <a:lumMod val="95000"/>
                    <a:lumOff val="5000"/>
                  </a:schemeClr>
                </a:solidFill>
                <a:latin typeface="-apple-system"/>
              </a:rPr>
              <a:t>AML 3104 2 [B123] Neural Networks and Deep Learning</a:t>
            </a:r>
          </a:p>
        </p:txBody>
      </p:sp>
    </p:spTree>
    <p:extLst>
      <p:ext uri="{BB962C8B-B14F-4D97-AF65-F5344CB8AC3E}">
        <p14:creationId xmlns:p14="http://schemas.microsoft.com/office/powerpoint/2010/main" val="1936066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56559081-E0FF-6431-31A6-D2CC3088662B}"/>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23" name="Text Placeholder 3">
            <a:extLst>
              <a:ext uri="{FF2B5EF4-FFF2-40B4-BE49-F238E27FC236}">
                <a16:creationId xmlns:a16="http://schemas.microsoft.com/office/drawing/2014/main" id="{8235915C-8054-86B9-B62E-B6D23AF0471F}"/>
              </a:ext>
            </a:extLst>
          </p:cNvPr>
          <p:cNvSpPr txBox="1">
            <a:spLocks/>
          </p:cNvSpPr>
          <p:nvPr/>
        </p:nvSpPr>
        <p:spPr>
          <a:xfrm>
            <a:off x="838200" y="1015067"/>
            <a:ext cx="10515600" cy="20312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We tested the model on custom dataset, that were generated from computer webcam and below are the results that were achieved from the model.</a:t>
            </a:r>
          </a:p>
          <a:p>
            <a:pPr marL="0" indent="0">
              <a:buNone/>
            </a:pPr>
            <a:r>
              <a:rPr lang="en-GB" sz="1800" b="1" dirty="0"/>
              <a:t>PSNR: </a:t>
            </a:r>
            <a:r>
              <a:rPr lang="en-GB" sz="1800" dirty="0"/>
              <a:t>Peak signal to noise ratio improved in SRCNN generated image(43.45) compared to the Degraded image (40.09)</a:t>
            </a:r>
          </a:p>
          <a:p>
            <a:pPr marL="0" indent="0">
              <a:buNone/>
            </a:pPr>
            <a:r>
              <a:rPr lang="en-GB" sz="1800" b="1" dirty="0"/>
              <a:t>MSME:</a:t>
            </a:r>
            <a:r>
              <a:rPr lang="en-GB" sz="1800" dirty="0"/>
              <a:t> Mean Square Error decreased drastically from 19.07 for degraded image to SRCNN image (8.80)</a:t>
            </a:r>
          </a:p>
          <a:p>
            <a:pPr marL="0" indent="0">
              <a:buNone/>
            </a:pPr>
            <a:r>
              <a:rPr lang="en-GB" sz="1800" b="1" dirty="0"/>
              <a:t>SSIM</a:t>
            </a:r>
            <a:r>
              <a:rPr lang="en-GB" sz="1800" dirty="0"/>
              <a:t>: Structural similarity improves slightly for SRCNN image (0.98) compared to Degraded image (0.97)</a:t>
            </a:r>
          </a:p>
        </p:txBody>
      </p:sp>
      <p:pic>
        <p:nvPicPr>
          <p:cNvPr id="4" name="Picture 3">
            <a:extLst>
              <a:ext uri="{FF2B5EF4-FFF2-40B4-BE49-F238E27FC236}">
                <a16:creationId xmlns:a16="http://schemas.microsoft.com/office/drawing/2014/main" id="{87861153-9721-5EA3-C4BD-7CDC3F2524CA}"/>
              </a:ext>
            </a:extLst>
          </p:cNvPr>
          <p:cNvPicPr>
            <a:picLocks noChangeAspect="1"/>
          </p:cNvPicPr>
          <p:nvPr/>
        </p:nvPicPr>
        <p:blipFill>
          <a:blip r:embed="rId2"/>
          <a:stretch>
            <a:fillRect/>
          </a:stretch>
        </p:blipFill>
        <p:spPr>
          <a:xfrm>
            <a:off x="838200" y="3046291"/>
            <a:ext cx="10464756" cy="3006967"/>
          </a:xfrm>
          <a:prstGeom prst="rect">
            <a:avLst/>
          </a:prstGeom>
        </p:spPr>
      </p:pic>
      <p:sp>
        <p:nvSpPr>
          <p:cNvPr id="2" name="Title 1">
            <a:extLst>
              <a:ext uri="{FF2B5EF4-FFF2-40B4-BE49-F238E27FC236}">
                <a16:creationId xmlns:a16="http://schemas.microsoft.com/office/drawing/2014/main" id="{0E459CDD-015B-D5A3-6DB3-412FA2CF4200}"/>
              </a:ext>
            </a:extLst>
          </p:cNvPr>
          <p:cNvSpPr txBox="1">
            <a:spLocks/>
          </p:cNvSpPr>
          <p:nvPr/>
        </p:nvSpPr>
        <p:spPr>
          <a:xfrm>
            <a:off x="2570923" y="248471"/>
            <a:ext cx="7315200" cy="8463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GB" dirty="0"/>
              <a:t>SRCNN Results- custom Data</a:t>
            </a:r>
          </a:p>
        </p:txBody>
      </p:sp>
      <p:sp>
        <p:nvSpPr>
          <p:cNvPr id="6" name="Footer Placeholder 4">
            <a:extLst>
              <a:ext uri="{FF2B5EF4-FFF2-40B4-BE49-F238E27FC236}">
                <a16:creationId xmlns:a16="http://schemas.microsoft.com/office/drawing/2014/main" id="{FC6AA1E4-1A37-C347-01E5-73733669D56E}"/>
              </a:ext>
            </a:extLst>
          </p:cNvPr>
          <p:cNvSpPr txBox="1">
            <a:spLocks/>
          </p:cNvSpPr>
          <p:nvPr/>
        </p:nvSpPr>
        <p:spPr>
          <a:xfrm>
            <a:off x="2669885" y="6356349"/>
            <a:ext cx="286641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solidFill>
                  <a:schemeClr val="tx1">
                    <a:lumMod val="95000"/>
                    <a:lumOff val="5000"/>
                  </a:schemeClr>
                </a:solidFill>
                <a:latin typeface="-apple-system"/>
              </a:rPr>
              <a:t>AML 3104 2 [B123] Neural Networks and Deep Learning</a:t>
            </a:r>
          </a:p>
        </p:txBody>
      </p:sp>
    </p:spTree>
    <p:extLst>
      <p:ext uri="{BB962C8B-B14F-4D97-AF65-F5344CB8AC3E}">
        <p14:creationId xmlns:p14="http://schemas.microsoft.com/office/powerpoint/2010/main" val="2755668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3" name="Title 1">
            <a:extLst>
              <a:ext uri="{FF2B5EF4-FFF2-40B4-BE49-F238E27FC236}">
                <a16:creationId xmlns:a16="http://schemas.microsoft.com/office/drawing/2014/main" id="{BF1020E8-EAE6-D959-BC80-01CCB6E576D6}"/>
              </a:ext>
            </a:extLst>
          </p:cNvPr>
          <p:cNvSpPr txBox="1">
            <a:spLocks/>
          </p:cNvSpPr>
          <p:nvPr/>
        </p:nvSpPr>
        <p:spPr>
          <a:xfrm>
            <a:off x="5268685" y="248471"/>
            <a:ext cx="5431971" cy="846301"/>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GB" sz="2800" dirty="0"/>
              <a:t>Generative Adversarial network</a:t>
            </a:r>
            <a:endParaRPr lang="en-GB" dirty="0"/>
          </a:p>
        </p:txBody>
      </p:sp>
      <p:sp>
        <p:nvSpPr>
          <p:cNvPr id="7" name="Text Placeholder 5">
            <a:extLst>
              <a:ext uri="{FF2B5EF4-FFF2-40B4-BE49-F238E27FC236}">
                <a16:creationId xmlns:a16="http://schemas.microsoft.com/office/drawing/2014/main" id="{1A4DD3E9-5217-55D5-5050-465B7315C63A}"/>
              </a:ext>
            </a:extLst>
          </p:cNvPr>
          <p:cNvSpPr txBox="1">
            <a:spLocks/>
          </p:cNvSpPr>
          <p:nvPr/>
        </p:nvSpPr>
        <p:spPr>
          <a:xfrm>
            <a:off x="5459067" y="1094772"/>
            <a:ext cx="6096829" cy="4288128"/>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GAN is first introduced in 2014 a an especially effective type of generative model and has been subject of intense interest in machine learning community</a:t>
            </a:r>
          </a:p>
          <a:p>
            <a:pPr marL="285750" indent="-285750">
              <a:spcBef>
                <a:spcPts val="1200"/>
              </a:spcBef>
              <a:buFont typeface="Arial" panose="020B0604020202020204" pitchFamily="34" charset="0"/>
              <a:buChar char="•"/>
            </a:pPr>
            <a:r>
              <a:rPr lang="en-US" sz="1800" dirty="0"/>
              <a:t>A generative adversarial network (GAN) has two parts:</a:t>
            </a:r>
          </a:p>
          <a:p>
            <a:pPr marL="285750" lvl="1" indent="-285750">
              <a:lnSpc>
                <a:spcPct val="120000"/>
              </a:lnSpc>
            </a:pPr>
            <a:r>
              <a:rPr lang="en-US" sz="1800" dirty="0"/>
              <a:t>The generator learns to generate plausible data. The generated instances become negative training examples for the discriminator.</a:t>
            </a:r>
          </a:p>
          <a:p>
            <a:pPr marL="285750" lvl="1" indent="-285750">
              <a:lnSpc>
                <a:spcPct val="120000"/>
              </a:lnSpc>
            </a:pPr>
            <a:r>
              <a:rPr lang="en-US" sz="1800" dirty="0"/>
              <a:t>The discriminator learns to distinguish the generator's fake data from real data. The discriminator penalizes the generator for producing implausible results.</a:t>
            </a:r>
          </a:p>
          <a:p>
            <a:pPr marL="285750" lvl="1" indent="-285750">
              <a:lnSpc>
                <a:spcPct val="120000"/>
              </a:lnSpc>
            </a:pPr>
            <a:r>
              <a:rPr lang="en-US" sz="1800" dirty="0"/>
              <a:t>SRGAN is a type of GAN </a:t>
            </a:r>
          </a:p>
        </p:txBody>
      </p:sp>
      <p:sp>
        <p:nvSpPr>
          <p:cNvPr id="10" name="Footer Placeholder 4">
            <a:extLst>
              <a:ext uri="{FF2B5EF4-FFF2-40B4-BE49-F238E27FC236}">
                <a16:creationId xmlns:a16="http://schemas.microsoft.com/office/drawing/2014/main" id="{B2EA3B72-54EB-EBA7-6DB6-47FF73BC31E4}"/>
              </a:ext>
            </a:extLst>
          </p:cNvPr>
          <p:cNvSpPr txBox="1">
            <a:spLocks/>
          </p:cNvSpPr>
          <p:nvPr/>
        </p:nvSpPr>
        <p:spPr>
          <a:xfrm>
            <a:off x="2669885" y="6356349"/>
            <a:ext cx="286641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solidFill>
                  <a:schemeClr val="tx1">
                    <a:lumMod val="95000"/>
                    <a:lumOff val="5000"/>
                  </a:schemeClr>
                </a:solidFill>
                <a:latin typeface="-apple-system"/>
              </a:rPr>
              <a:t>AML 3104 2 [B123] Neural Networks and Deep Learning</a:t>
            </a:r>
          </a:p>
        </p:txBody>
      </p:sp>
    </p:spTree>
    <p:extLst>
      <p:ext uri="{BB962C8B-B14F-4D97-AF65-F5344CB8AC3E}">
        <p14:creationId xmlns:p14="http://schemas.microsoft.com/office/powerpoint/2010/main" val="56926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56559081-E0FF-6431-31A6-D2CC3088662B}"/>
              </a:ext>
            </a:extLst>
          </p:cNvPr>
          <p:cNvSpPr>
            <a:spLocks noGrp="1"/>
          </p:cNvSpPr>
          <p:nvPr>
            <p:ph type="sldNum" sz="quarter" idx="12"/>
          </p:nvPr>
        </p:nvSpPr>
        <p:spPr/>
        <p:txBody>
          <a:bodyPr/>
          <a:lstStyle/>
          <a:p>
            <a:fld id="{B5CEABB6-07DC-46E8-9B57-56EC44A396E5}" type="slidenum">
              <a:rPr lang="en-US" smtClean="0"/>
              <a:pPr/>
              <a:t>13</a:t>
            </a:fld>
            <a:endParaRPr lang="en-US" dirty="0"/>
          </a:p>
        </p:txBody>
      </p:sp>
      <p:pic>
        <p:nvPicPr>
          <p:cNvPr id="5" name="Picture 4">
            <a:extLst>
              <a:ext uri="{FF2B5EF4-FFF2-40B4-BE49-F238E27FC236}">
                <a16:creationId xmlns:a16="http://schemas.microsoft.com/office/drawing/2014/main" id="{1D2ACD72-34D3-74CD-20DF-34FD86EDE8F7}"/>
              </a:ext>
            </a:extLst>
          </p:cNvPr>
          <p:cNvPicPr>
            <a:picLocks noChangeAspect="1"/>
          </p:cNvPicPr>
          <p:nvPr/>
        </p:nvPicPr>
        <p:blipFill>
          <a:blip r:embed="rId2"/>
          <a:stretch>
            <a:fillRect/>
          </a:stretch>
        </p:blipFill>
        <p:spPr>
          <a:xfrm>
            <a:off x="1179444" y="911773"/>
            <a:ext cx="9551504" cy="3679765"/>
          </a:xfrm>
          <a:prstGeom prst="rect">
            <a:avLst/>
          </a:prstGeom>
        </p:spPr>
      </p:pic>
      <p:sp>
        <p:nvSpPr>
          <p:cNvPr id="8" name="TextBox 7">
            <a:extLst>
              <a:ext uri="{FF2B5EF4-FFF2-40B4-BE49-F238E27FC236}">
                <a16:creationId xmlns:a16="http://schemas.microsoft.com/office/drawing/2014/main" id="{E226D2A3-56DA-C7D5-B25D-48B46C2DC995}"/>
              </a:ext>
            </a:extLst>
          </p:cNvPr>
          <p:cNvSpPr txBox="1"/>
          <p:nvPr/>
        </p:nvSpPr>
        <p:spPr>
          <a:xfrm>
            <a:off x="1179444" y="4602024"/>
            <a:ext cx="10174356" cy="1754326"/>
          </a:xfrm>
          <a:prstGeom prst="rect">
            <a:avLst/>
          </a:prstGeom>
          <a:noFill/>
        </p:spPr>
        <p:txBody>
          <a:bodyPr wrap="square">
            <a:spAutoFit/>
          </a:bodyPr>
          <a:lstStyle/>
          <a:p>
            <a:pPr marL="285750" indent="-285750">
              <a:buFont typeface="Arial" panose="020B0604020202020204" pitchFamily="34" charset="0"/>
              <a:buChar char="•"/>
            </a:pPr>
            <a:r>
              <a:rPr lang="en-US" dirty="0"/>
              <a:t>During the training, A high-resolution image (HR) is down sampled to a low-resolution image (LR). The generator architecture than tries to up sample the image from low resolution to super-resolution. </a:t>
            </a:r>
          </a:p>
          <a:p>
            <a:pPr marL="285750" indent="-285750">
              <a:buFont typeface="Arial" panose="020B0604020202020204" pitchFamily="34" charset="0"/>
              <a:buChar char="•"/>
            </a:pPr>
            <a:r>
              <a:rPr lang="en-US" dirty="0"/>
              <a:t>After then the image is passed into the discriminator, the discriminator and tries to distinguish between a super-resolution and High-Resolution image and generate the adversarial loss which then backpropagated into the generator architecture.</a:t>
            </a:r>
          </a:p>
        </p:txBody>
      </p:sp>
      <p:sp>
        <p:nvSpPr>
          <p:cNvPr id="4" name="Title 1">
            <a:extLst>
              <a:ext uri="{FF2B5EF4-FFF2-40B4-BE49-F238E27FC236}">
                <a16:creationId xmlns:a16="http://schemas.microsoft.com/office/drawing/2014/main" id="{1F03E5D2-0DD8-E237-08C1-B80669F51C1F}"/>
              </a:ext>
            </a:extLst>
          </p:cNvPr>
          <p:cNvSpPr txBox="1">
            <a:spLocks/>
          </p:cNvSpPr>
          <p:nvPr/>
        </p:nvSpPr>
        <p:spPr>
          <a:xfrm>
            <a:off x="2570923" y="248471"/>
            <a:ext cx="7315200" cy="8463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GB" dirty="0"/>
              <a:t>SRGAN architecture</a:t>
            </a:r>
          </a:p>
        </p:txBody>
      </p:sp>
      <p:sp>
        <p:nvSpPr>
          <p:cNvPr id="9" name="Footer Placeholder 4">
            <a:extLst>
              <a:ext uri="{FF2B5EF4-FFF2-40B4-BE49-F238E27FC236}">
                <a16:creationId xmlns:a16="http://schemas.microsoft.com/office/drawing/2014/main" id="{1075BE8F-D0F1-8BB1-FF7B-D8BD9BC99D37}"/>
              </a:ext>
            </a:extLst>
          </p:cNvPr>
          <p:cNvSpPr txBox="1">
            <a:spLocks/>
          </p:cNvSpPr>
          <p:nvPr/>
        </p:nvSpPr>
        <p:spPr>
          <a:xfrm>
            <a:off x="2669885" y="6356349"/>
            <a:ext cx="286641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solidFill>
                  <a:schemeClr val="tx1">
                    <a:lumMod val="95000"/>
                    <a:lumOff val="5000"/>
                  </a:schemeClr>
                </a:solidFill>
                <a:latin typeface="-apple-system"/>
              </a:rPr>
              <a:t>AML 3104 2 [B123] Neural Networks and Deep Learning</a:t>
            </a:r>
          </a:p>
        </p:txBody>
      </p:sp>
    </p:spTree>
    <p:extLst>
      <p:ext uri="{BB962C8B-B14F-4D97-AF65-F5344CB8AC3E}">
        <p14:creationId xmlns:p14="http://schemas.microsoft.com/office/powerpoint/2010/main" val="1872619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DD88B7-208F-3688-B745-D57605C27A9C}"/>
              </a:ext>
            </a:extLst>
          </p:cNvPr>
          <p:cNvSpPr>
            <a:spLocks noGrp="1"/>
          </p:cNvSpPr>
          <p:nvPr>
            <p:ph type="body" sz="quarter" idx="13"/>
          </p:nvPr>
        </p:nvSpPr>
        <p:spPr>
          <a:xfrm>
            <a:off x="3101009" y="1099930"/>
            <a:ext cx="8574158" cy="5102087"/>
          </a:xfrm>
        </p:spPr>
        <p:txBody>
          <a:bodyPr>
            <a:normAutofit fontScale="85000" lnSpcReduction="20000"/>
          </a:bodyPr>
          <a:lstStyle/>
          <a:p>
            <a:pPr marL="285750" indent="-285750">
              <a:lnSpc>
                <a:spcPct val="150000"/>
              </a:lnSpc>
              <a:buFont typeface="Arial" panose="020B0604020202020204" pitchFamily="34" charset="0"/>
              <a:buChar char="•"/>
            </a:pPr>
            <a:r>
              <a:rPr lang="en-US" sz="1800" dirty="0">
                <a:latin typeface="+mn-lt"/>
                <a:ea typeface="+mn-ea"/>
                <a:cs typeface="+mn-cs"/>
              </a:rPr>
              <a:t>We used the MIRFLICKR dataset having 25000 images and 3gb in size. Images were in .PNG format.</a:t>
            </a:r>
          </a:p>
          <a:p>
            <a:pPr marL="285750" indent="-285750">
              <a:lnSpc>
                <a:spcPct val="150000"/>
              </a:lnSpc>
              <a:buFont typeface="Arial" panose="020B0604020202020204" pitchFamily="34" charset="0"/>
              <a:buChar char="•"/>
            </a:pPr>
            <a:r>
              <a:rPr lang="en-US" sz="1800" dirty="0">
                <a:latin typeface="+mn-lt"/>
                <a:ea typeface="+mn-ea"/>
                <a:cs typeface="+mn-cs"/>
              </a:rPr>
              <a:t>The dataset is referred from original published paper, links in the reference.</a:t>
            </a:r>
          </a:p>
          <a:p>
            <a:pPr marL="285750" indent="-285750">
              <a:lnSpc>
                <a:spcPct val="150000"/>
              </a:lnSpc>
              <a:buFont typeface="Arial" panose="020B0604020202020204" pitchFamily="34" charset="0"/>
              <a:buChar char="•"/>
            </a:pPr>
            <a:r>
              <a:rPr lang="en-US" sz="1800" dirty="0">
                <a:latin typeface="+mn-lt"/>
                <a:ea typeface="+mn-ea"/>
                <a:cs typeface="+mn-cs"/>
              </a:rPr>
              <a:t>All images resized to 128x128 to represent HR and 32x32 to represent LR.</a:t>
            </a:r>
          </a:p>
          <a:p>
            <a:pPr marL="285750" indent="-285750">
              <a:lnSpc>
                <a:spcPct val="150000"/>
              </a:lnSpc>
              <a:buFont typeface="Arial" panose="020B0604020202020204" pitchFamily="34" charset="0"/>
              <a:buChar char="•"/>
            </a:pPr>
            <a:r>
              <a:rPr lang="en-US" sz="1800" dirty="0">
                <a:latin typeface="+mn-lt"/>
                <a:ea typeface="+mn-ea"/>
                <a:cs typeface="+mn-cs"/>
              </a:rPr>
              <a:t>The generator and discriminator are jointly trained using adversarial loss (</a:t>
            </a:r>
            <a:r>
              <a:rPr lang="en-US" sz="1800" dirty="0" err="1">
                <a:latin typeface="+mn-lt"/>
                <a:ea typeface="+mn-ea"/>
                <a:cs typeface="+mn-cs"/>
              </a:rPr>
              <a:t>binary_crossentropy</a:t>
            </a:r>
            <a:r>
              <a:rPr lang="en-US" sz="1800" dirty="0">
                <a:latin typeface="+mn-lt"/>
                <a:ea typeface="+mn-ea"/>
                <a:cs typeface="+mn-cs"/>
              </a:rPr>
              <a:t> and content loss (MSE - Mean Squared Error) to achieve photo-realistic single-image super-resolution.</a:t>
            </a:r>
          </a:p>
          <a:p>
            <a:pPr marL="285750" indent="-285750">
              <a:lnSpc>
                <a:spcPct val="150000"/>
              </a:lnSpc>
              <a:buFont typeface="Arial" panose="020B0604020202020204" pitchFamily="34" charset="0"/>
              <a:buChar char="•"/>
            </a:pPr>
            <a:r>
              <a:rPr lang="en-US" sz="1800" dirty="0">
                <a:latin typeface="+mn-lt"/>
                <a:ea typeface="+mn-ea"/>
                <a:cs typeface="+mn-cs"/>
              </a:rPr>
              <a:t>The adversarial loss is used to train the generator to produce more realistic HR images, while the content loss helps the generator generate HR images that preserve the content features of the input LR images</a:t>
            </a:r>
          </a:p>
          <a:p>
            <a:pPr marL="285750" indent="-285750">
              <a:lnSpc>
                <a:spcPct val="150000"/>
              </a:lnSpc>
              <a:buFont typeface="Arial" panose="020B0604020202020204" pitchFamily="34" charset="0"/>
              <a:buChar char="•"/>
            </a:pPr>
            <a:r>
              <a:rPr lang="en-US" sz="1800" dirty="0">
                <a:latin typeface="+mn-lt"/>
                <a:ea typeface="+mn-ea"/>
                <a:cs typeface="+mn-cs"/>
              </a:rPr>
              <a:t>Model was trained on training sample of 700 images and made prediction on test sample of 300 images. With total number of parameters for generator is 2044291 and for discriminator is 2325568</a:t>
            </a:r>
          </a:p>
          <a:p>
            <a:pPr marL="285750" indent="-285750">
              <a:lnSpc>
                <a:spcPct val="150000"/>
              </a:lnSpc>
              <a:buFont typeface="Arial" panose="020B0604020202020204" pitchFamily="34" charset="0"/>
              <a:buChar char="•"/>
            </a:pPr>
            <a:r>
              <a:rPr lang="en-US" sz="1800" dirty="0">
                <a:latin typeface="+mn-lt"/>
                <a:ea typeface="+mn-ea"/>
                <a:cs typeface="+mn-cs"/>
              </a:rPr>
              <a:t>Hyper parameters of SRCNN: </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p:txBody>
          <a:bodyPr/>
          <a:lstStyle/>
          <a:p>
            <a:fld id="{B5CEABB6-07DC-46E8-9B57-56EC44A396E5}" type="slidenum">
              <a:rPr lang="en-US" smtClean="0"/>
              <a:pPr/>
              <a:t>14</a:t>
            </a:fld>
            <a:endParaRPr lang="en-US" dirty="0"/>
          </a:p>
        </p:txBody>
      </p:sp>
      <p:graphicFrame>
        <p:nvGraphicFramePr>
          <p:cNvPr id="5" name="Table 4">
            <a:extLst>
              <a:ext uri="{FF2B5EF4-FFF2-40B4-BE49-F238E27FC236}">
                <a16:creationId xmlns:a16="http://schemas.microsoft.com/office/drawing/2014/main" id="{CACB8DE2-A4AF-4AC2-2108-4E498051C00B}"/>
              </a:ext>
            </a:extLst>
          </p:cNvPr>
          <p:cNvGraphicFramePr>
            <a:graphicFrameLocks noGrp="1"/>
          </p:cNvGraphicFramePr>
          <p:nvPr>
            <p:extLst>
              <p:ext uri="{D42A27DB-BD31-4B8C-83A1-F6EECF244321}">
                <p14:modId xmlns:p14="http://schemas.microsoft.com/office/powerpoint/2010/main" val="3256933427"/>
              </p:ext>
            </p:extLst>
          </p:nvPr>
        </p:nvGraphicFramePr>
        <p:xfrm>
          <a:off x="398463" y="3650973"/>
          <a:ext cx="2702546" cy="2309712"/>
        </p:xfrm>
        <a:graphic>
          <a:graphicData uri="http://schemas.openxmlformats.org/drawingml/2006/table">
            <a:tbl>
              <a:tblPr firstRow="1" firstCol="1" bandRow="1">
                <a:tableStyleId>{5940675A-B579-460E-94D1-54222C63F5DA}</a:tableStyleId>
              </a:tblPr>
              <a:tblGrid>
                <a:gridCol w="1475565">
                  <a:extLst>
                    <a:ext uri="{9D8B030D-6E8A-4147-A177-3AD203B41FA5}">
                      <a16:colId xmlns:a16="http://schemas.microsoft.com/office/drawing/2014/main" val="20000"/>
                    </a:ext>
                  </a:extLst>
                </a:gridCol>
                <a:gridCol w="1226981">
                  <a:extLst>
                    <a:ext uri="{9D8B030D-6E8A-4147-A177-3AD203B41FA5}">
                      <a16:colId xmlns:a16="http://schemas.microsoft.com/office/drawing/2014/main" val="20001"/>
                    </a:ext>
                  </a:extLst>
                </a:gridCol>
              </a:tblGrid>
              <a:tr h="291318">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0"/>
                        </a:spcAft>
                      </a:pPr>
                      <a:r>
                        <a:rPr lang="en-US" sz="1200" b="1" dirty="0">
                          <a:solidFill>
                            <a:schemeClr val="tx2"/>
                          </a:solidFill>
                          <a:effectLst/>
                        </a:rPr>
                        <a:t>Parameters</a:t>
                      </a:r>
                      <a:endParaRPr lang="en-US" sz="1400" b="1"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0"/>
                        </a:spcAft>
                      </a:pPr>
                      <a:r>
                        <a:rPr lang="en-US" sz="1200" b="1" dirty="0">
                          <a:solidFill>
                            <a:schemeClr val="tx2"/>
                          </a:solidFill>
                          <a:effectLst/>
                        </a:rPr>
                        <a:t>SRCNN</a:t>
                      </a:r>
                      <a:endParaRPr lang="en-US" sz="1400" b="1"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10000"/>
                  </a:ext>
                </a:extLst>
              </a:tr>
              <a:tr h="288901">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405"/>
                        </a:spcAft>
                      </a:pPr>
                      <a:r>
                        <a:rPr lang="en-US" sz="1200" dirty="0">
                          <a:solidFill>
                            <a:schemeClr val="tx2"/>
                          </a:solidFill>
                          <a:effectLst/>
                        </a:rPr>
                        <a:t>Optimizer</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405"/>
                        </a:spcAft>
                      </a:pPr>
                      <a:r>
                        <a:rPr lang="en-US" sz="1100" dirty="0">
                          <a:effectLst/>
                        </a:rPr>
                        <a:t>ADAM</a:t>
                      </a:r>
                      <a:endParaRPr lang="en-US" sz="1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001"/>
                  </a:ext>
                </a:extLst>
              </a:tr>
              <a:tr h="288901">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405"/>
                        </a:spcAft>
                      </a:pPr>
                      <a:r>
                        <a:rPr lang="en-US" sz="1200" dirty="0">
                          <a:solidFill>
                            <a:schemeClr val="tx2"/>
                          </a:solidFill>
                          <a:effectLst/>
                        </a:rPr>
                        <a:t>Learning Rate G</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405"/>
                        </a:spcAft>
                      </a:pPr>
                      <a:r>
                        <a:rPr lang="en-US" sz="1100" dirty="0">
                          <a:effectLst/>
                        </a:rPr>
                        <a:t>10</a:t>
                      </a:r>
                      <a:r>
                        <a:rPr lang="en-US" sz="1100" baseline="30000" dirty="0">
                          <a:effectLst/>
                        </a:rPr>
                        <a:t>-3</a:t>
                      </a:r>
                      <a:endParaRPr lang="en-US" sz="1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002"/>
                  </a:ext>
                </a:extLst>
              </a:tr>
              <a:tr h="288901">
                <a:tc>
                  <a:txBody>
                    <a:bodyPr/>
                    <a:lstStyle/>
                    <a:p>
                      <a:pPr marL="0" marR="41910" lvl="0" indent="0" algn="ctr" defTabSz="914400" rtl="0" eaLnBrk="1" fontAlgn="auto" latinLnBrk="0" hangingPunct="1">
                        <a:lnSpc>
                          <a:spcPct val="152000"/>
                        </a:lnSpc>
                        <a:spcBef>
                          <a:spcPts val="0"/>
                        </a:spcBef>
                        <a:spcAft>
                          <a:spcPts val="405"/>
                        </a:spcAft>
                        <a:buClrTx/>
                        <a:buSzTx/>
                        <a:buFontTx/>
                        <a:buNone/>
                        <a:tabLst/>
                        <a:defRPr/>
                      </a:pPr>
                      <a:r>
                        <a:rPr lang="en-US" sz="1400" dirty="0">
                          <a:solidFill>
                            <a:schemeClr val="tx2"/>
                          </a:solidFill>
                          <a:effectLst/>
                        </a:rPr>
                        <a:t>Learning Rate D</a:t>
                      </a:r>
                      <a:endParaRPr lang="en-US" sz="16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p>
                      <a:pPr marL="0" marR="41910" lvl="0" indent="0" algn="ctr" defTabSz="914400" rtl="0" eaLnBrk="1" fontAlgn="auto" latinLnBrk="0" hangingPunct="1">
                        <a:lnSpc>
                          <a:spcPct val="152000"/>
                        </a:lnSpc>
                        <a:spcBef>
                          <a:spcPts val="0"/>
                        </a:spcBef>
                        <a:spcAft>
                          <a:spcPts val="405"/>
                        </a:spcAft>
                        <a:buClrTx/>
                        <a:buSzTx/>
                        <a:buFontTx/>
                        <a:buNone/>
                        <a:tabLst/>
                        <a:defRPr/>
                      </a:pPr>
                      <a:r>
                        <a:rPr lang="en-US" sz="1100" b="0" i="0" u="none" strike="noStrike" kern="1200" cap="none" dirty="0">
                          <a:solidFill>
                            <a:schemeClr val="tx1"/>
                          </a:solidFill>
                          <a:effectLst/>
                          <a:latin typeface="Arial" panose="020B0604020202020204"/>
                          <a:cs typeface="Arial" panose="020B0604020202020204"/>
                          <a:sym typeface="Arial" panose="020B0604020202020204"/>
                        </a:rPr>
                        <a:t>10-3</a:t>
                      </a:r>
                      <a:endParaRPr lang="en-US" sz="1100" b="0" i="0" u="none" strike="noStrike" kern="1200" cap="none" dirty="0">
                        <a:solidFill>
                          <a:schemeClr val="tx1"/>
                        </a:solidFill>
                        <a:effectLst/>
                        <a:latin typeface="Arial" panose="020B0604020202020204"/>
                        <a:ea typeface="Times New Roman" panose="02020603050405020304" pitchFamily="18" charset="0"/>
                        <a:cs typeface="Arial" panose="020B0604020202020204"/>
                        <a:sym typeface="Arial" panose="020B0604020202020204"/>
                      </a:endParaRPr>
                    </a:p>
                  </a:txBody>
                  <a:tcPr marL="68580" marR="68580" marT="0" marB="0"/>
                </a:tc>
                <a:extLst>
                  <a:ext uri="{0D108BD9-81ED-4DB2-BD59-A6C34878D82A}">
                    <a16:rowId xmlns:a16="http://schemas.microsoft.com/office/drawing/2014/main" val="3163857375"/>
                  </a:ext>
                </a:extLst>
              </a:tr>
              <a:tr h="288901">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405"/>
                        </a:spcAft>
                      </a:pPr>
                      <a:r>
                        <a:rPr lang="en-US" sz="1200" dirty="0">
                          <a:solidFill>
                            <a:schemeClr val="tx2"/>
                          </a:solidFill>
                          <a:effectLst/>
                        </a:rPr>
                        <a:t>Activation Function</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405"/>
                        </a:spcAft>
                      </a:pPr>
                      <a:r>
                        <a:rPr lang="en-US" sz="1100" b="0" i="0" u="none" strike="noStrike" kern="1200" cap="none" dirty="0" err="1">
                          <a:solidFill>
                            <a:schemeClr val="tx1"/>
                          </a:solidFill>
                          <a:effectLst/>
                          <a:latin typeface="Arial" panose="020B0604020202020204"/>
                          <a:cs typeface="Arial" panose="020B0604020202020204"/>
                          <a:sym typeface="Arial" panose="020B0604020202020204"/>
                        </a:rPr>
                        <a:t>PRelu</a:t>
                      </a:r>
                      <a:endParaRPr lang="en-US" sz="1100" b="0" i="0" u="none" strike="noStrike" kern="1200" cap="none" dirty="0">
                        <a:solidFill>
                          <a:schemeClr val="tx1"/>
                        </a:solidFill>
                        <a:effectLst/>
                        <a:latin typeface="Arial" panose="020B0604020202020204"/>
                        <a:ea typeface="Times New Roman" panose="02020603050405020304" pitchFamily="18" charset="0"/>
                        <a:cs typeface="Arial" panose="020B0604020202020204"/>
                        <a:sym typeface="Arial" panose="020B0604020202020204"/>
                      </a:endParaRPr>
                    </a:p>
                  </a:txBody>
                  <a:tcPr marL="68580" marR="68580" marT="0" marB="0"/>
                </a:tc>
                <a:extLst>
                  <a:ext uri="{0D108BD9-81ED-4DB2-BD59-A6C34878D82A}">
                    <a16:rowId xmlns:a16="http://schemas.microsoft.com/office/drawing/2014/main" val="10003"/>
                  </a:ext>
                </a:extLst>
              </a:tr>
              <a:tr h="288901">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405"/>
                        </a:spcAft>
                      </a:pPr>
                      <a:r>
                        <a:rPr lang="en-US" sz="1200" dirty="0">
                          <a:solidFill>
                            <a:schemeClr val="tx2"/>
                          </a:solidFill>
                          <a:effectLst/>
                        </a:rPr>
                        <a:t>Sample size</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405"/>
                        </a:spcAft>
                      </a:pPr>
                      <a:r>
                        <a:rPr lang="en-US" sz="1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1000</a:t>
                      </a:r>
                    </a:p>
                  </a:txBody>
                  <a:tcPr marL="68580" marR="68580" marT="0" marB="0"/>
                </a:tc>
                <a:extLst>
                  <a:ext uri="{0D108BD9-81ED-4DB2-BD59-A6C34878D82A}">
                    <a16:rowId xmlns:a16="http://schemas.microsoft.com/office/drawing/2014/main" val="10004"/>
                  </a:ext>
                </a:extLst>
              </a:tr>
              <a:tr h="288901">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405"/>
                        </a:spcAft>
                      </a:pPr>
                      <a:r>
                        <a:rPr lang="en-US" sz="1200" dirty="0">
                          <a:solidFill>
                            <a:schemeClr val="tx2"/>
                          </a:solidFill>
                          <a:effectLst/>
                        </a:rPr>
                        <a:t>Batch Size</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405"/>
                        </a:spcAft>
                      </a:pPr>
                      <a:r>
                        <a:rPr lang="en-US" sz="1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a:t>
                      </a:r>
                    </a:p>
                  </a:txBody>
                  <a:tcPr marL="68580" marR="68580" marT="0" marB="0"/>
                </a:tc>
                <a:extLst>
                  <a:ext uri="{0D108BD9-81ED-4DB2-BD59-A6C34878D82A}">
                    <a16:rowId xmlns:a16="http://schemas.microsoft.com/office/drawing/2014/main" val="10006"/>
                  </a:ext>
                </a:extLst>
              </a:tr>
              <a:tr h="164041">
                <a:tc>
                  <a:txBody>
                    <a:bodyPr/>
                    <a:lstStyle/>
                    <a:p>
                      <a:pPr marL="0" marR="41910" indent="0" algn="ctr">
                        <a:lnSpc>
                          <a:spcPct val="152000"/>
                        </a:lnSpc>
                        <a:spcBef>
                          <a:spcPts val="0"/>
                        </a:spcBef>
                        <a:spcAft>
                          <a:spcPts val="405"/>
                        </a:spcAft>
                      </a:pPr>
                      <a:r>
                        <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rPr>
                        <a:t>Epochs</a:t>
                      </a:r>
                    </a:p>
                  </a:txBody>
                  <a:tcPr marL="68580" marR="68580" marT="0" marB="0">
                    <a:solidFill>
                      <a:schemeClr val="bg2"/>
                    </a:solidFill>
                  </a:tcPr>
                </a:tc>
                <a:tc>
                  <a:txBody>
                    <a:bodyPr/>
                    <a:lstStyle/>
                    <a:p>
                      <a:pPr marL="0" marR="41910" indent="0" algn="ctr">
                        <a:lnSpc>
                          <a:spcPct val="152000"/>
                        </a:lnSpc>
                        <a:spcBef>
                          <a:spcPts val="0"/>
                        </a:spcBef>
                        <a:spcAft>
                          <a:spcPts val="405"/>
                        </a:spcAft>
                      </a:pPr>
                      <a:r>
                        <a:rPr lang="en-US" sz="1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a:t>
                      </a:r>
                    </a:p>
                  </a:txBody>
                  <a:tcPr marL="68580" marR="68580" marT="0" marB="0"/>
                </a:tc>
                <a:extLst>
                  <a:ext uri="{0D108BD9-81ED-4DB2-BD59-A6C34878D82A}">
                    <a16:rowId xmlns:a16="http://schemas.microsoft.com/office/drawing/2014/main" val="3357914463"/>
                  </a:ext>
                </a:extLst>
              </a:tr>
            </a:tbl>
          </a:graphicData>
        </a:graphic>
      </p:graphicFrame>
      <p:sp>
        <p:nvSpPr>
          <p:cNvPr id="2" name="Title 1">
            <a:extLst>
              <a:ext uri="{FF2B5EF4-FFF2-40B4-BE49-F238E27FC236}">
                <a16:creationId xmlns:a16="http://schemas.microsoft.com/office/drawing/2014/main" id="{D143AB81-0108-20DB-21C6-0E0E267C3203}"/>
              </a:ext>
            </a:extLst>
          </p:cNvPr>
          <p:cNvSpPr txBox="1">
            <a:spLocks/>
          </p:cNvSpPr>
          <p:nvPr/>
        </p:nvSpPr>
        <p:spPr>
          <a:xfrm>
            <a:off x="2570923" y="248471"/>
            <a:ext cx="7315200" cy="8463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GB" sz="2800" dirty="0"/>
              <a:t>Building SRGAN model</a:t>
            </a:r>
            <a:endParaRPr lang="en-GB" dirty="0"/>
          </a:p>
        </p:txBody>
      </p:sp>
      <p:sp>
        <p:nvSpPr>
          <p:cNvPr id="8" name="Footer Placeholder 4">
            <a:extLst>
              <a:ext uri="{FF2B5EF4-FFF2-40B4-BE49-F238E27FC236}">
                <a16:creationId xmlns:a16="http://schemas.microsoft.com/office/drawing/2014/main" id="{648E699A-F546-4BFD-1620-A28BDEF48318}"/>
              </a:ext>
            </a:extLst>
          </p:cNvPr>
          <p:cNvSpPr txBox="1">
            <a:spLocks/>
          </p:cNvSpPr>
          <p:nvPr/>
        </p:nvSpPr>
        <p:spPr>
          <a:xfrm>
            <a:off x="2669885" y="6356349"/>
            <a:ext cx="286641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solidFill>
                  <a:schemeClr val="tx1">
                    <a:lumMod val="95000"/>
                    <a:lumOff val="5000"/>
                  </a:schemeClr>
                </a:solidFill>
                <a:latin typeface="-apple-system"/>
              </a:rPr>
              <a:t>AML 3104 2 [B123] Neural Networks and Deep Learning</a:t>
            </a:r>
          </a:p>
        </p:txBody>
      </p:sp>
    </p:spTree>
    <p:extLst>
      <p:ext uri="{BB962C8B-B14F-4D97-AF65-F5344CB8AC3E}">
        <p14:creationId xmlns:p14="http://schemas.microsoft.com/office/powerpoint/2010/main" val="3624854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56559081-E0FF-6431-31A6-D2CC3088662B}"/>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
        <p:nvSpPr>
          <p:cNvPr id="23" name="Text Placeholder 3">
            <a:extLst>
              <a:ext uri="{FF2B5EF4-FFF2-40B4-BE49-F238E27FC236}">
                <a16:creationId xmlns:a16="http://schemas.microsoft.com/office/drawing/2014/main" id="{8235915C-8054-86B9-B62E-B6D23AF0471F}"/>
              </a:ext>
            </a:extLst>
          </p:cNvPr>
          <p:cNvSpPr txBox="1">
            <a:spLocks/>
          </p:cNvSpPr>
          <p:nvPr/>
        </p:nvSpPr>
        <p:spPr>
          <a:xfrm>
            <a:off x="838200" y="1015068"/>
            <a:ext cx="10515600" cy="84630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1800" dirty="0"/>
              <a:t>Image quality assessment for the SRGAN results would be result on subjective methods based on pair wise similarity judgement.</a:t>
            </a:r>
            <a:endParaRPr lang="en-GB" sz="1800" b="1" dirty="0"/>
          </a:p>
        </p:txBody>
      </p:sp>
      <p:pic>
        <p:nvPicPr>
          <p:cNvPr id="3" name="Picture 2">
            <a:extLst>
              <a:ext uri="{FF2B5EF4-FFF2-40B4-BE49-F238E27FC236}">
                <a16:creationId xmlns:a16="http://schemas.microsoft.com/office/drawing/2014/main" id="{EE295EE8-A85F-2301-1C6E-6212CB0062F6}"/>
              </a:ext>
            </a:extLst>
          </p:cNvPr>
          <p:cNvPicPr>
            <a:picLocks noChangeAspect="1"/>
          </p:cNvPicPr>
          <p:nvPr/>
        </p:nvPicPr>
        <p:blipFill>
          <a:blip r:embed="rId2"/>
          <a:stretch>
            <a:fillRect/>
          </a:stretch>
        </p:blipFill>
        <p:spPr>
          <a:xfrm>
            <a:off x="331304" y="1905265"/>
            <a:ext cx="11463131" cy="3983722"/>
          </a:xfrm>
          <a:prstGeom prst="rect">
            <a:avLst/>
          </a:prstGeom>
        </p:spPr>
      </p:pic>
      <p:sp>
        <p:nvSpPr>
          <p:cNvPr id="2" name="Title 1">
            <a:extLst>
              <a:ext uri="{FF2B5EF4-FFF2-40B4-BE49-F238E27FC236}">
                <a16:creationId xmlns:a16="http://schemas.microsoft.com/office/drawing/2014/main" id="{44089DAC-F18E-3685-2ADC-98F33EB448D2}"/>
              </a:ext>
            </a:extLst>
          </p:cNvPr>
          <p:cNvSpPr txBox="1">
            <a:spLocks/>
          </p:cNvSpPr>
          <p:nvPr/>
        </p:nvSpPr>
        <p:spPr>
          <a:xfrm>
            <a:off x="2570923" y="248471"/>
            <a:ext cx="7315200" cy="8463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GB" dirty="0"/>
              <a:t>SRGAN Results</a:t>
            </a:r>
          </a:p>
        </p:txBody>
      </p:sp>
      <p:sp>
        <p:nvSpPr>
          <p:cNvPr id="4" name="Footer Placeholder 4">
            <a:extLst>
              <a:ext uri="{FF2B5EF4-FFF2-40B4-BE49-F238E27FC236}">
                <a16:creationId xmlns:a16="http://schemas.microsoft.com/office/drawing/2014/main" id="{18AB38DB-EA10-A2B2-AFE5-F954DA827A12}"/>
              </a:ext>
            </a:extLst>
          </p:cNvPr>
          <p:cNvSpPr txBox="1">
            <a:spLocks/>
          </p:cNvSpPr>
          <p:nvPr/>
        </p:nvSpPr>
        <p:spPr>
          <a:xfrm>
            <a:off x="2669885" y="6356349"/>
            <a:ext cx="286641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solidFill>
                  <a:schemeClr val="tx1">
                    <a:lumMod val="95000"/>
                    <a:lumOff val="5000"/>
                  </a:schemeClr>
                </a:solidFill>
                <a:latin typeface="-apple-system"/>
              </a:rPr>
              <a:t>AML 3104 2 [B123] Neural Networks and Deep Learning</a:t>
            </a:r>
          </a:p>
        </p:txBody>
      </p:sp>
    </p:spTree>
    <p:extLst>
      <p:ext uri="{BB962C8B-B14F-4D97-AF65-F5344CB8AC3E}">
        <p14:creationId xmlns:p14="http://schemas.microsoft.com/office/powerpoint/2010/main" val="1880356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56559081-E0FF-6431-31A6-D2CC3088662B}"/>
              </a:ext>
            </a:extLst>
          </p:cNvPr>
          <p:cNvSpPr>
            <a:spLocks noGrp="1"/>
          </p:cNvSpPr>
          <p:nvPr>
            <p:ph type="sldNum" sz="quarter" idx="12"/>
          </p:nvPr>
        </p:nvSpPr>
        <p:spPr/>
        <p:txBody>
          <a:bodyPr/>
          <a:lstStyle/>
          <a:p>
            <a:fld id="{B5CEABB6-07DC-46E8-9B57-56EC44A396E5}" type="slidenum">
              <a:rPr lang="en-US" smtClean="0"/>
              <a:pPr/>
              <a:t>16</a:t>
            </a:fld>
            <a:endParaRPr lang="en-US" dirty="0"/>
          </a:p>
        </p:txBody>
      </p:sp>
      <p:pic>
        <p:nvPicPr>
          <p:cNvPr id="4" name="Picture 3">
            <a:extLst>
              <a:ext uri="{FF2B5EF4-FFF2-40B4-BE49-F238E27FC236}">
                <a16:creationId xmlns:a16="http://schemas.microsoft.com/office/drawing/2014/main" id="{B6CCD2EF-9CB7-6719-755B-3A7DC7D2438D}"/>
              </a:ext>
            </a:extLst>
          </p:cNvPr>
          <p:cNvPicPr>
            <a:picLocks noChangeAspect="1"/>
          </p:cNvPicPr>
          <p:nvPr/>
        </p:nvPicPr>
        <p:blipFill>
          <a:blip r:embed="rId2"/>
          <a:stretch>
            <a:fillRect/>
          </a:stretch>
        </p:blipFill>
        <p:spPr>
          <a:xfrm>
            <a:off x="322293" y="1829920"/>
            <a:ext cx="11547413" cy="4013012"/>
          </a:xfrm>
          <a:prstGeom prst="rect">
            <a:avLst/>
          </a:prstGeom>
        </p:spPr>
      </p:pic>
      <p:sp>
        <p:nvSpPr>
          <p:cNvPr id="2" name="Title 1">
            <a:extLst>
              <a:ext uri="{FF2B5EF4-FFF2-40B4-BE49-F238E27FC236}">
                <a16:creationId xmlns:a16="http://schemas.microsoft.com/office/drawing/2014/main" id="{F40D86AA-D1C8-4E08-C5A3-E6D0EC3C9337}"/>
              </a:ext>
            </a:extLst>
          </p:cNvPr>
          <p:cNvSpPr txBox="1">
            <a:spLocks/>
          </p:cNvSpPr>
          <p:nvPr/>
        </p:nvSpPr>
        <p:spPr>
          <a:xfrm>
            <a:off x="2570923" y="248471"/>
            <a:ext cx="7315200" cy="8463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GB" dirty="0"/>
              <a:t>SRGAN Results</a:t>
            </a:r>
          </a:p>
        </p:txBody>
      </p:sp>
      <p:sp>
        <p:nvSpPr>
          <p:cNvPr id="3" name="Text Placeholder 3">
            <a:extLst>
              <a:ext uri="{FF2B5EF4-FFF2-40B4-BE49-F238E27FC236}">
                <a16:creationId xmlns:a16="http://schemas.microsoft.com/office/drawing/2014/main" id="{F503EED4-A86C-3BAF-03CB-6F024C1214DD}"/>
              </a:ext>
            </a:extLst>
          </p:cNvPr>
          <p:cNvSpPr txBox="1">
            <a:spLocks/>
          </p:cNvSpPr>
          <p:nvPr/>
        </p:nvSpPr>
        <p:spPr>
          <a:xfrm>
            <a:off x="838200" y="1015068"/>
            <a:ext cx="10515600" cy="84630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1800" dirty="0"/>
              <a:t>Image quality assessment for the SRGAN results would be result on subjective methods based on pair wise similarity judgement.</a:t>
            </a:r>
            <a:endParaRPr lang="en-GB" sz="1800" b="1" dirty="0"/>
          </a:p>
        </p:txBody>
      </p:sp>
      <p:sp>
        <p:nvSpPr>
          <p:cNvPr id="5" name="Footer Placeholder 4">
            <a:extLst>
              <a:ext uri="{FF2B5EF4-FFF2-40B4-BE49-F238E27FC236}">
                <a16:creationId xmlns:a16="http://schemas.microsoft.com/office/drawing/2014/main" id="{0C3156FE-6410-6BAE-8CC4-5A57D3C4CFEB}"/>
              </a:ext>
            </a:extLst>
          </p:cNvPr>
          <p:cNvSpPr txBox="1">
            <a:spLocks/>
          </p:cNvSpPr>
          <p:nvPr/>
        </p:nvSpPr>
        <p:spPr>
          <a:xfrm>
            <a:off x="2669885" y="6356349"/>
            <a:ext cx="286641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solidFill>
                  <a:schemeClr val="tx1">
                    <a:lumMod val="95000"/>
                    <a:lumOff val="5000"/>
                  </a:schemeClr>
                </a:solidFill>
                <a:latin typeface="-apple-system"/>
              </a:rPr>
              <a:t>AML 3104 2 [B123] Neural Networks and Deep Learning</a:t>
            </a:r>
          </a:p>
        </p:txBody>
      </p:sp>
    </p:spTree>
    <p:extLst>
      <p:ext uri="{BB962C8B-B14F-4D97-AF65-F5344CB8AC3E}">
        <p14:creationId xmlns:p14="http://schemas.microsoft.com/office/powerpoint/2010/main" val="3829639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3CC0D31F-0E6D-05E6-26CF-D2E7BAD8A5D1}"/>
              </a:ext>
            </a:extLst>
          </p:cNvPr>
          <p:cNvSpPr>
            <a:spLocks noGrp="1"/>
          </p:cNvSpPr>
          <p:nvPr>
            <p:ph type="body" sz="quarter" idx="15"/>
          </p:nvPr>
        </p:nvSpPr>
        <p:spPr>
          <a:xfrm>
            <a:off x="955575" y="1544657"/>
            <a:ext cx="9791938" cy="3623691"/>
          </a:xfrm>
        </p:spPr>
        <p:txBody>
          <a:bodyPr>
            <a:normAutofit/>
          </a:bodyPr>
          <a:lstStyle/>
          <a:p>
            <a:pPr marL="285750" indent="-285750" algn="l">
              <a:buFont typeface="Arial" panose="020B0604020202020204" pitchFamily="34" charset="0"/>
              <a:buChar char="•"/>
            </a:pPr>
            <a:r>
              <a:rPr lang="en-GB" sz="1800" dirty="0"/>
              <a:t>In conclusion, our project demonstrated working capability of SRCNN and SRGAN deep learning architecture and was able to successfully create a model. </a:t>
            </a:r>
          </a:p>
          <a:p>
            <a:pPr marL="285750" indent="-285750" algn="l">
              <a:buFont typeface="Arial" panose="020B0604020202020204" pitchFamily="34" charset="0"/>
              <a:buChar char="•"/>
            </a:pPr>
            <a:r>
              <a:rPr lang="en-GB" sz="1800" dirty="0"/>
              <a:t>The output generated from SRCNN was super resolution image with improved parameters of MSE, PSNR and SSIM</a:t>
            </a:r>
          </a:p>
          <a:p>
            <a:pPr marL="285750" indent="-285750" algn="l">
              <a:buFont typeface="Arial" panose="020B0604020202020204" pitchFamily="34" charset="0"/>
              <a:buChar char="•"/>
            </a:pPr>
            <a:r>
              <a:rPr lang="en-GB" sz="1800" dirty="0"/>
              <a:t>The output generated from SRGAN is achieved by different combination of batch size, early stopping mechanism and learning rate and epochs. while the model ran for significant duration of time with limited sample size. Model could have achieved the better results if it were to be trained on large sample size with increased no of epochs.</a:t>
            </a:r>
          </a:p>
          <a:p>
            <a:pPr marL="285750" indent="-285750" algn="l">
              <a:buFont typeface="Arial" panose="020B0604020202020204" pitchFamily="34" charset="0"/>
              <a:buChar char="•"/>
            </a:pPr>
            <a:r>
              <a:rPr lang="en-GB" sz="1800" dirty="0"/>
              <a:t>The project is gradually producing improved resolution of images from Low resolution images with limited train and test dataset and epochs on train data. </a:t>
            </a:r>
          </a:p>
        </p:txBody>
      </p:sp>
      <p:sp>
        <p:nvSpPr>
          <p:cNvPr id="11" name="Slide Number Placeholder 10">
            <a:extLst>
              <a:ext uri="{FF2B5EF4-FFF2-40B4-BE49-F238E27FC236}">
                <a16:creationId xmlns:a16="http://schemas.microsoft.com/office/drawing/2014/main" id="{D8A0AC81-FCD2-87A8-7766-9C3420990E83}"/>
              </a:ext>
            </a:extLst>
          </p:cNvPr>
          <p:cNvSpPr>
            <a:spLocks noGrp="1"/>
          </p:cNvSpPr>
          <p:nvPr>
            <p:ph type="sldNum" sz="quarter" idx="22"/>
          </p:nvPr>
        </p:nvSpPr>
        <p:spPr/>
        <p:txBody>
          <a:bodyPr/>
          <a:lstStyle/>
          <a:p>
            <a:fld id="{B5CEABB6-07DC-46E8-9B57-56EC44A396E5}" type="slidenum">
              <a:rPr lang="en-US" smtClean="0"/>
              <a:t>17</a:t>
            </a:fld>
            <a:endParaRPr lang="en-US" dirty="0"/>
          </a:p>
        </p:txBody>
      </p:sp>
      <p:sp>
        <p:nvSpPr>
          <p:cNvPr id="3" name="Title 1">
            <a:extLst>
              <a:ext uri="{FF2B5EF4-FFF2-40B4-BE49-F238E27FC236}">
                <a16:creationId xmlns:a16="http://schemas.microsoft.com/office/drawing/2014/main" id="{F9BBC339-A4B2-3F9F-6E4A-A9782C32BA85}"/>
              </a:ext>
            </a:extLst>
          </p:cNvPr>
          <p:cNvSpPr txBox="1">
            <a:spLocks/>
          </p:cNvSpPr>
          <p:nvPr/>
        </p:nvSpPr>
        <p:spPr>
          <a:xfrm>
            <a:off x="1417983" y="248471"/>
            <a:ext cx="7315200" cy="8463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GB" sz="2800" dirty="0">
                <a:solidFill>
                  <a:schemeClr val="bg1"/>
                </a:solidFill>
              </a:rPr>
              <a:t>Conclusion</a:t>
            </a:r>
            <a:endParaRPr lang="en-GB" dirty="0">
              <a:solidFill>
                <a:schemeClr val="bg1"/>
              </a:solidFill>
            </a:endParaRPr>
          </a:p>
        </p:txBody>
      </p:sp>
      <p:sp>
        <p:nvSpPr>
          <p:cNvPr id="4" name="Footer Placeholder 4">
            <a:extLst>
              <a:ext uri="{FF2B5EF4-FFF2-40B4-BE49-F238E27FC236}">
                <a16:creationId xmlns:a16="http://schemas.microsoft.com/office/drawing/2014/main" id="{ECBC2964-1264-C4AA-9261-B5A2123F2B05}"/>
              </a:ext>
            </a:extLst>
          </p:cNvPr>
          <p:cNvSpPr txBox="1">
            <a:spLocks/>
          </p:cNvSpPr>
          <p:nvPr/>
        </p:nvSpPr>
        <p:spPr>
          <a:xfrm>
            <a:off x="2669885" y="6356349"/>
            <a:ext cx="286641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solidFill>
                  <a:schemeClr val="bg1">
                    <a:lumMod val="95000"/>
                  </a:schemeClr>
                </a:solidFill>
                <a:latin typeface="-apple-system"/>
              </a:rPr>
              <a:t>AML 3104 2 [B123] Neural Networks and Deep Learning</a:t>
            </a:r>
          </a:p>
        </p:txBody>
      </p:sp>
    </p:spTree>
    <p:extLst>
      <p:ext uri="{BB962C8B-B14F-4D97-AF65-F5344CB8AC3E}">
        <p14:creationId xmlns:p14="http://schemas.microsoft.com/office/powerpoint/2010/main" val="355008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D8A0AC81-FCD2-87A8-7766-9C3420990E83}"/>
              </a:ext>
            </a:extLst>
          </p:cNvPr>
          <p:cNvSpPr>
            <a:spLocks noGrp="1"/>
          </p:cNvSpPr>
          <p:nvPr>
            <p:ph type="sldNum" sz="quarter" idx="22"/>
          </p:nvPr>
        </p:nvSpPr>
        <p:spPr/>
        <p:txBody>
          <a:bodyPr/>
          <a:lstStyle/>
          <a:p>
            <a:fld id="{B5CEABB6-07DC-46E8-9B57-56EC44A396E5}" type="slidenum">
              <a:rPr lang="en-US" smtClean="0"/>
              <a:t>18</a:t>
            </a:fld>
            <a:endParaRPr lang="en-US" dirty="0"/>
          </a:p>
        </p:txBody>
      </p:sp>
      <p:sp>
        <p:nvSpPr>
          <p:cNvPr id="2" name="Title 1">
            <a:extLst>
              <a:ext uri="{FF2B5EF4-FFF2-40B4-BE49-F238E27FC236}">
                <a16:creationId xmlns:a16="http://schemas.microsoft.com/office/drawing/2014/main" id="{D75C7EBA-2EDB-1EC5-1489-E479B9CF7720}"/>
              </a:ext>
            </a:extLst>
          </p:cNvPr>
          <p:cNvSpPr txBox="1">
            <a:spLocks/>
          </p:cNvSpPr>
          <p:nvPr/>
        </p:nvSpPr>
        <p:spPr>
          <a:xfrm>
            <a:off x="1417983" y="248471"/>
            <a:ext cx="7315200" cy="8463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GB" dirty="0">
                <a:solidFill>
                  <a:schemeClr val="bg1"/>
                </a:solidFill>
              </a:rPr>
              <a:t>FUTURE WORKS</a:t>
            </a:r>
            <a:endParaRPr lang="en-IN" dirty="0">
              <a:solidFill>
                <a:schemeClr val="bg1"/>
              </a:solidFill>
            </a:endParaRPr>
          </a:p>
        </p:txBody>
      </p:sp>
      <p:sp>
        <p:nvSpPr>
          <p:cNvPr id="3" name="Text Placeholder 14">
            <a:extLst>
              <a:ext uri="{FF2B5EF4-FFF2-40B4-BE49-F238E27FC236}">
                <a16:creationId xmlns:a16="http://schemas.microsoft.com/office/drawing/2014/main" id="{3750C168-DF33-34D1-C450-3A881F30D8FD}"/>
              </a:ext>
            </a:extLst>
          </p:cNvPr>
          <p:cNvSpPr txBox="1">
            <a:spLocks/>
          </p:cNvSpPr>
          <p:nvPr/>
        </p:nvSpPr>
        <p:spPr>
          <a:xfrm>
            <a:off x="955575" y="1544657"/>
            <a:ext cx="9791938" cy="3623691"/>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800" dirty="0"/>
              <a:t>Improving results of the models by training the models on more time and larger datasets. </a:t>
            </a:r>
          </a:p>
          <a:p>
            <a:pPr marL="285750" indent="-285750" algn="l">
              <a:buFont typeface="Arial" panose="020B0604020202020204" pitchFamily="34" charset="0"/>
              <a:buChar char="•"/>
            </a:pPr>
            <a:r>
              <a:rPr lang="en-US" sz="1800" dirty="0"/>
              <a:t>Working on different deep learning algorithms such as FSRCNN, ESPCN, RDN, RDN and ESRGAN according to their architecture.</a:t>
            </a:r>
          </a:p>
          <a:p>
            <a:pPr marL="285750" indent="-285750" algn="l">
              <a:buFont typeface="Arial" panose="020B0604020202020204" pitchFamily="34" charset="0"/>
              <a:buChar char="•"/>
            </a:pPr>
            <a:r>
              <a:rPr lang="en-US" sz="1800" dirty="0"/>
              <a:t>Build a Web app with stable server that can handle the models and predict fast super resolution images. </a:t>
            </a:r>
          </a:p>
          <a:p>
            <a:pPr marL="285750" indent="-285750" algn="l">
              <a:buFont typeface="Arial" panose="020B0604020202020204" pitchFamily="34" charset="0"/>
              <a:buChar char="•"/>
            </a:pPr>
            <a:r>
              <a:rPr lang="en-US" sz="1800" dirty="0"/>
              <a:t>Build a Mobile app (IOS, and Android) that can predict fast super resolution images. </a:t>
            </a:r>
          </a:p>
          <a:p>
            <a:pPr marL="285750" indent="-285750" algn="l">
              <a:buFont typeface="Arial" panose="020B0604020202020204" pitchFamily="34" charset="0"/>
              <a:buChar char="•"/>
            </a:pPr>
            <a:r>
              <a:rPr lang="en-US" sz="1800" dirty="0"/>
              <a:t>Modification of the architecture used in building the model so that we can achieve higher accuracy and less information loss. </a:t>
            </a:r>
          </a:p>
          <a:p>
            <a:pPr marL="285750" indent="-285750" algn="l">
              <a:buFont typeface="Arial" panose="020B0604020202020204" pitchFamily="34" charset="0"/>
              <a:buChar char="•"/>
            </a:pPr>
            <a:r>
              <a:rPr lang="en-US" sz="1800" dirty="0"/>
              <a:t>Working on video Super Resolution. </a:t>
            </a:r>
          </a:p>
        </p:txBody>
      </p:sp>
      <p:sp>
        <p:nvSpPr>
          <p:cNvPr id="7" name="Footer Placeholder 4">
            <a:extLst>
              <a:ext uri="{FF2B5EF4-FFF2-40B4-BE49-F238E27FC236}">
                <a16:creationId xmlns:a16="http://schemas.microsoft.com/office/drawing/2014/main" id="{8ED8A5FB-536A-A1BA-63E1-8443C6E24997}"/>
              </a:ext>
            </a:extLst>
          </p:cNvPr>
          <p:cNvSpPr txBox="1">
            <a:spLocks/>
          </p:cNvSpPr>
          <p:nvPr/>
        </p:nvSpPr>
        <p:spPr>
          <a:xfrm>
            <a:off x="2669885" y="6356349"/>
            <a:ext cx="286641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solidFill>
                  <a:schemeClr val="bg1">
                    <a:lumMod val="95000"/>
                  </a:schemeClr>
                </a:solidFill>
                <a:latin typeface="-apple-system"/>
              </a:rPr>
              <a:t>AML 3104 2 [B123] Neural Networks and Deep Learning</a:t>
            </a:r>
          </a:p>
        </p:txBody>
      </p:sp>
    </p:spTree>
    <p:extLst>
      <p:ext uri="{BB962C8B-B14F-4D97-AF65-F5344CB8AC3E}">
        <p14:creationId xmlns:p14="http://schemas.microsoft.com/office/powerpoint/2010/main" val="645881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lstStyle/>
          <a:p>
            <a:r>
              <a:rPr lang="en-US" dirty="0"/>
              <a:t>Team </a:t>
            </a:r>
            <a:r>
              <a:rPr lang="en-US" dirty="0">
                <a:solidFill>
                  <a:schemeClr val="accent5"/>
                </a:solidFill>
              </a:rPr>
              <a:t>pycoders</a:t>
            </a:r>
            <a:r>
              <a:rPr lang="en-US" dirty="0"/>
              <a:t> members: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924175"/>
            <a:ext cx="3171825" cy="2519363"/>
          </a:xfrm>
        </p:spPr>
        <p:txBody>
          <a:bodyPr>
            <a:normAutofit/>
          </a:bodyPr>
          <a:lstStyle/>
          <a:p>
            <a:r>
              <a:rPr lang="en-US" dirty="0"/>
              <a:t>- Neelesh Vashist (C0858518)</a:t>
            </a:r>
          </a:p>
          <a:p>
            <a:r>
              <a:rPr lang="en-US" dirty="0"/>
              <a:t>- Rohit Kumar (C0859060)</a:t>
            </a:r>
          </a:p>
          <a:p>
            <a:r>
              <a:rPr lang="en-US" dirty="0"/>
              <a:t>- Mukul Bisht (C0857928)</a:t>
            </a:r>
          </a:p>
          <a:p>
            <a:r>
              <a:rPr lang="en-US" dirty="0"/>
              <a:t>- Saurabh Singh (C0859334)</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US" smtClean="0"/>
              <a:pPr/>
              <a:t>2</a:t>
            </a:fld>
            <a:endParaRPr lang="en-US" dirty="0"/>
          </a:p>
        </p:txBody>
      </p:sp>
      <p:sp>
        <p:nvSpPr>
          <p:cNvPr id="7" name="Footer Placeholder 4">
            <a:extLst>
              <a:ext uri="{FF2B5EF4-FFF2-40B4-BE49-F238E27FC236}">
                <a16:creationId xmlns:a16="http://schemas.microsoft.com/office/drawing/2014/main" id="{7212B326-CA44-194B-918D-E00B2D394C07}"/>
              </a:ext>
            </a:extLst>
          </p:cNvPr>
          <p:cNvSpPr txBox="1">
            <a:spLocks/>
          </p:cNvSpPr>
          <p:nvPr/>
        </p:nvSpPr>
        <p:spPr>
          <a:xfrm>
            <a:off x="2669885" y="6356349"/>
            <a:ext cx="286641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solidFill>
                  <a:schemeClr val="bg1"/>
                </a:solidFill>
                <a:latin typeface="-apple-system"/>
              </a:rPr>
              <a:t>AML 3104 2 [B123] Neural Networks and Deep Learning</a:t>
            </a:r>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038583" y="896118"/>
            <a:ext cx="6370982" cy="3838869"/>
          </a:xfrm>
        </p:spPr>
        <p:txBody>
          <a:bodyPr>
            <a:normAutofit/>
          </a:bodyPr>
          <a:lstStyle/>
          <a:p>
            <a:pPr marL="285750" indent="-285750">
              <a:buFont typeface="Arial" panose="020B0604020202020204" pitchFamily="34" charset="0"/>
              <a:buChar char="•"/>
            </a:pPr>
            <a:r>
              <a:rPr lang="en-US" sz="1800" dirty="0"/>
              <a:t>Image super-resolution (SR), which refers to the process of recovering high resolution (HR) images from low resolution (LR) images, is an important class of image processing techniques in computer vision and image processing</a:t>
            </a:r>
          </a:p>
          <a:p>
            <a:pPr marL="285750" indent="-285750">
              <a:buFont typeface="Arial" panose="020B0604020202020204" pitchFamily="34" charset="0"/>
              <a:buChar char="•"/>
            </a:pPr>
            <a:r>
              <a:rPr lang="en-US" sz="1800" dirty="0"/>
              <a:t>Image resolution describes the details contained in an image, the higher the resolution, the more image details.</a:t>
            </a:r>
          </a:p>
          <a:p>
            <a:pPr marL="285750" indent="-285750">
              <a:buFont typeface="Arial" panose="020B0604020202020204" pitchFamily="34" charset="0"/>
              <a:buChar char="•"/>
            </a:pPr>
            <a:r>
              <a:rPr lang="en-US" sz="1800" dirty="0"/>
              <a:t>Traditionally, single image super resolution methods have been performed such as bicubic which was based on interpolation. Other learning methods such as nearest neighbor assumes that their exist transformation between low resolution and high resolution patches.</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3</a:t>
            </a:fld>
            <a:endParaRPr lang="en-US" dirty="0"/>
          </a:p>
        </p:txBody>
      </p:sp>
      <p:sp>
        <p:nvSpPr>
          <p:cNvPr id="7" name="TextBox 6">
            <a:extLst>
              <a:ext uri="{FF2B5EF4-FFF2-40B4-BE49-F238E27FC236}">
                <a16:creationId xmlns:a16="http://schemas.microsoft.com/office/drawing/2014/main" id="{C11539AB-A199-36C2-E6BE-A5CC2A0997F2}"/>
              </a:ext>
            </a:extLst>
          </p:cNvPr>
          <p:cNvSpPr txBox="1"/>
          <p:nvPr/>
        </p:nvSpPr>
        <p:spPr>
          <a:xfrm>
            <a:off x="5544923" y="5848181"/>
            <a:ext cx="1415112"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dirty="0"/>
              <a:t>Low Resolution</a:t>
            </a:r>
          </a:p>
        </p:txBody>
      </p:sp>
      <p:pic>
        <p:nvPicPr>
          <p:cNvPr id="8" name="Picture 7">
            <a:extLst>
              <a:ext uri="{FF2B5EF4-FFF2-40B4-BE49-F238E27FC236}">
                <a16:creationId xmlns:a16="http://schemas.microsoft.com/office/drawing/2014/main" id="{E7F212CB-B7C5-7D24-9334-E0A2B71BD6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8583" y="4392240"/>
            <a:ext cx="2427791" cy="1370988"/>
          </a:xfrm>
          <a:prstGeom prst="rect">
            <a:avLst/>
          </a:prstGeom>
        </p:spPr>
      </p:pic>
      <p:pic>
        <p:nvPicPr>
          <p:cNvPr id="9" name="Picture 8">
            <a:extLst>
              <a:ext uri="{FF2B5EF4-FFF2-40B4-BE49-F238E27FC236}">
                <a16:creationId xmlns:a16="http://schemas.microsoft.com/office/drawing/2014/main" id="{D4BA4787-F722-07AA-8C85-FFA58A350D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4349" y="4392240"/>
            <a:ext cx="2427791" cy="1370988"/>
          </a:xfrm>
          <a:prstGeom prst="rect">
            <a:avLst/>
          </a:prstGeom>
        </p:spPr>
      </p:pic>
      <p:sp>
        <p:nvSpPr>
          <p:cNvPr id="10" name="TextBox 6">
            <a:extLst>
              <a:ext uri="{FF2B5EF4-FFF2-40B4-BE49-F238E27FC236}">
                <a16:creationId xmlns:a16="http://schemas.microsoft.com/office/drawing/2014/main" id="{87334F80-0ADF-9BB2-D776-59370F4E4AA4}"/>
              </a:ext>
            </a:extLst>
          </p:cNvPr>
          <p:cNvSpPr txBox="1"/>
          <p:nvPr/>
        </p:nvSpPr>
        <p:spPr>
          <a:xfrm>
            <a:off x="8904349" y="5858343"/>
            <a:ext cx="1748842"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dirty="0"/>
              <a:t>High Resolution</a:t>
            </a:r>
          </a:p>
        </p:txBody>
      </p:sp>
      <p:cxnSp>
        <p:nvCxnSpPr>
          <p:cNvPr id="11" name="Straight Arrow Connector 10">
            <a:extLst>
              <a:ext uri="{FF2B5EF4-FFF2-40B4-BE49-F238E27FC236}">
                <a16:creationId xmlns:a16="http://schemas.microsoft.com/office/drawing/2014/main" id="{4CFD84A0-F6F4-C342-B2B3-F37594814C21}"/>
              </a:ext>
            </a:extLst>
          </p:cNvPr>
          <p:cNvCxnSpPr>
            <a:cxnSpLocks/>
            <a:endCxn id="9" idx="1"/>
          </p:cNvCxnSpPr>
          <p:nvPr/>
        </p:nvCxnSpPr>
        <p:spPr>
          <a:xfrm>
            <a:off x="7466374" y="5077734"/>
            <a:ext cx="1437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03E3670-5170-D1EF-3F96-449B702C894F}"/>
              </a:ext>
            </a:extLst>
          </p:cNvPr>
          <p:cNvSpPr txBox="1">
            <a:spLocks/>
          </p:cNvSpPr>
          <p:nvPr/>
        </p:nvSpPr>
        <p:spPr>
          <a:xfrm>
            <a:off x="5268685" y="248471"/>
            <a:ext cx="5431971" cy="8463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GB" dirty="0"/>
              <a:t>INTRODUCTION</a:t>
            </a:r>
          </a:p>
        </p:txBody>
      </p:sp>
      <p:sp>
        <p:nvSpPr>
          <p:cNvPr id="13" name="Footer Placeholder 4">
            <a:extLst>
              <a:ext uri="{FF2B5EF4-FFF2-40B4-BE49-F238E27FC236}">
                <a16:creationId xmlns:a16="http://schemas.microsoft.com/office/drawing/2014/main" id="{8B12AA7A-0821-BB1A-8779-A6B775EF973C}"/>
              </a:ext>
            </a:extLst>
          </p:cNvPr>
          <p:cNvSpPr txBox="1">
            <a:spLocks/>
          </p:cNvSpPr>
          <p:nvPr/>
        </p:nvSpPr>
        <p:spPr>
          <a:xfrm>
            <a:off x="2669885" y="6356349"/>
            <a:ext cx="286641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solidFill>
                  <a:schemeClr val="tx1">
                    <a:lumMod val="95000"/>
                    <a:lumOff val="5000"/>
                  </a:schemeClr>
                </a:solidFill>
                <a:latin typeface="-apple-system"/>
              </a:rPr>
              <a:t>AML 3104 2 [B123] Neural Networks and Deep Learning</a:t>
            </a:r>
          </a:p>
        </p:txBody>
      </p:sp>
    </p:spTree>
    <p:extLst>
      <p:ext uri="{BB962C8B-B14F-4D97-AF65-F5344CB8AC3E}">
        <p14:creationId xmlns:p14="http://schemas.microsoft.com/office/powerpoint/2010/main" val="1844941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4982818" y="1158240"/>
            <a:ext cx="6370982" cy="4897120"/>
          </a:xfrm>
        </p:spPr>
        <p:txBody>
          <a:bodyPr>
            <a:normAutofit/>
          </a:bodyPr>
          <a:lstStyle/>
          <a:p>
            <a:pPr marL="285750" indent="-285750">
              <a:buFont typeface="Arial" panose="020B0604020202020204" pitchFamily="34" charset="0"/>
              <a:buChar char="•"/>
            </a:pPr>
            <a:r>
              <a:rPr lang="en-GB" sz="1800" dirty="0"/>
              <a:t>The project's primary objective is to showcase the image super resolution algorithms on different datasets and implement the different algorithm </a:t>
            </a:r>
            <a:r>
              <a:rPr lang="en-US" sz="1800" dirty="0"/>
              <a:t>to upscale and improve the quality of low resolution images</a:t>
            </a:r>
            <a:endParaRPr lang="en-GB" sz="1800" dirty="0"/>
          </a:p>
          <a:p>
            <a:pPr marL="285750" indent="-285750">
              <a:buFont typeface="Arial" panose="020B0604020202020204" pitchFamily="34" charset="0"/>
              <a:buChar char="•"/>
            </a:pPr>
            <a:r>
              <a:rPr lang="en-GB" sz="1800" dirty="0"/>
              <a:t>Another objective is to use</a:t>
            </a:r>
            <a:r>
              <a:rPr lang="en-US" sz="1800" dirty="0"/>
              <a:t> adversarial learning to improve the current state-of-the-art in Single image super resolution.</a:t>
            </a:r>
            <a:endParaRPr lang="en-GB" sz="1800" dirty="0"/>
          </a:p>
          <a:p>
            <a:pPr marL="285750" indent="-285750">
              <a:buFont typeface="Arial" panose="020B0604020202020204" pitchFamily="34" charset="0"/>
              <a:buChar char="•"/>
            </a:pPr>
            <a:r>
              <a:rPr lang="en-GB" sz="1800" dirty="0"/>
              <a:t>The project implemented the architecture of two deep learning algorithms namely SRCNN and SRGAN on different dataset to highlight how the different algorithms can be used to enhance the resolution of an image from low resolution to high resolution.</a:t>
            </a:r>
            <a:r>
              <a:rPr lang="en-US" sz="1800" dirty="0"/>
              <a:t> </a:t>
            </a:r>
            <a:endParaRPr lang="en-GB" sz="1800" dirty="0"/>
          </a:p>
          <a:p>
            <a:pPr marL="285750" indent="-285750">
              <a:buFont typeface="Arial" panose="020B0604020202020204" pitchFamily="34" charset="0"/>
              <a:buChar char="•"/>
            </a:pPr>
            <a:r>
              <a:rPr lang="en-GB" sz="1800" dirty="0"/>
              <a:t>Our team is excited to showcase the impact of this project and the ways it can be utilized in different applications</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4</a:t>
            </a:fld>
            <a:endParaRPr lang="en-US" dirty="0"/>
          </a:p>
        </p:txBody>
      </p:sp>
      <p:sp>
        <p:nvSpPr>
          <p:cNvPr id="9" name="Title 1">
            <a:extLst>
              <a:ext uri="{FF2B5EF4-FFF2-40B4-BE49-F238E27FC236}">
                <a16:creationId xmlns:a16="http://schemas.microsoft.com/office/drawing/2014/main" id="{B8BE57C8-8C34-0A05-A911-DEA207216202}"/>
              </a:ext>
            </a:extLst>
          </p:cNvPr>
          <p:cNvSpPr txBox="1">
            <a:spLocks/>
          </p:cNvSpPr>
          <p:nvPr/>
        </p:nvSpPr>
        <p:spPr>
          <a:xfrm>
            <a:off x="5268685" y="248471"/>
            <a:ext cx="5431971" cy="8463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GB" dirty="0"/>
              <a:t>OBJECTIVE</a:t>
            </a:r>
          </a:p>
        </p:txBody>
      </p:sp>
      <p:sp>
        <p:nvSpPr>
          <p:cNvPr id="10" name="Footer Placeholder 4">
            <a:extLst>
              <a:ext uri="{FF2B5EF4-FFF2-40B4-BE49-F238E27FC236}">
                <a16:creationId xmlns:a16="http://schemas.microsoft.com/office/drawing/2014/main" id="{D4C990EF-3E0D-F8D0-61F1-95C73BE01C74}"/>
              </a:ext>
            </a:extLst>
          </p:cNvPr>
          <p:cNvSpPr txBox="1">
            <a:spLocks/>
          </p:cNvSpPr>
          <p:nvPr/>
        </p:nvSpPr>
        <p:spPr>
          <a:xfrm>
            <a:off x="2669885" y="6356349"/>
            <a:ext cx="286641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solidFill>
                  <a:schemeClr val="tx1">
                    <a:lumMod val="95000"/>
                    <a:lumOff val="5000"/>
                  </a:schemeClr>
                </a:solidFill>
                <a:latin typeface="-apple-system"/>
              </a:rPr>
              <a:t>AML 3104 2 [B123] Neural Networks and Deep Learning</a:t>
            </a:r>
          </a:p>
        </p:txBody>
      </p:sp>
    </p:spTree>
    <p:extLst>
      <p:ext uri="{BB962C8B-B14F-4D97-AF65-F5344CB8AC3E}">
        <p14:creationId xmlns:p14="http://schemas.microsoft.com/office/powerpoint/2010/main" val="231516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DD88B7-208F-3688-B745-D57605C27A9C}"/>
              </a:ext>
            </a:extLst>
          </p:cNvPr>
          <p:cNvSpPr>
            <a:spLocks noGrp="1"/>
          </p:cNvSpPr>
          <p:nvPr>
            <p:ph type="body" sz="quarter" idx="24"/>
          </p:nvPr>
        </p:nvSpPr>
        <p:spPr>
          <a:xfrm>
            <a:off x="5459067" y="1094772"/>
            <a:ext cx="6096829" cy="4288128"/>
          </a:xfrm>
        </p:spPr>
        <p:txBody>
          <a:bodyPr>
            <a:normAutofit/>
          </a:bodyPr>
          <a:lstStyle/>
          <a:p>
            <a:pPr marL="285750" marR="0" indent="-285750">
              <a:spcAft>
                <a:spcPts val="0"/>
              </a:spcAft>
              <a:buFont typeface="Arial" panose="020B0604020202020204" pitchFamily="34" charset="0"/>
              <a:buChar char="•"/>
            </a:pPr>
            <a:r>
              <a:rPr lang="en-US" sz="1800" dirty="0"/>
              <a:t>The motivation behind working on Image super-resolution project using deep learning is based upon factors such as Enhanced image quality, improved visual experience</a:t>
            </a:r>
          </a:p>
          <a:p>
            <a:pPr marL="285750" indent="-285750">
              <a:buFont typeface="Arial" panose="020B0604020202020204" pitchFamily="34" charset="0"/>
              <a:buChar char="•"/>
            </a:pPr>
            <a:r>
              <a:rPr lang="en-US" sz="1800" dirty="0"/>
              <a:t>Diverse applications in numerous domains.</a:t>
            </a:r>
          </a:p>
          <a:p>
            <a:pPr marL="285750" indent="-285750">
              <a:buFont typeface="Arial" panose="020B0604020202020204" pitchFamily="34" charset="0"/>
              <a:buChar char="•"/>
            </a:pPr>
            <a:r>
              <a:rPr lang="en-US" sz="1800" dirty="0"/>
              <a:t>The need of converting low resolution images to high resolution images thus removing the noise, compression and other forms of degradation from the image </a:t>
            </a:r>
          </a:p>
          <a:p>
            <a:pPr marL="285750" indent="-285750">
              <a:buFont typeface="Arial" panose="020B0604020202020204" pitchFamily="34" charset="0"/>
              <a:buChar char="•"/>
            </a:pPr>
            <a:r>
              <a:rPr lang="en-US" sz="1800" dirty="0"/>
              <a:t>Learning and training related to deep learning algorithms </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
        <p:nvSpPr>
          <p:cNvPr id="8" name="Title 1">
            <a:extLst>
              <a:ext uri="{FF2B5EF4-FFF2-40B4-BE49-F238E27FC236}">
                <a16:creationId xmlns:a16="http://schemas.microsoft.com/office/drawing/2014/main" id="{1AF4BDA4-1BCF-1FEE-DA8A-F1A7555E1DAF}"/>
              </a:ext>
            </a:extLst>
          </p:cNvPr>
          <p:cNvSpPr txBox="1">
            <a:spLocks/>
          </p:cNvSpPr>
          <p:nvPr/>
        </p:nvSpPr>
        <p:spPr>
          <a:xfrm>
            <a:off x="5268685" y="248471"/>
            <a:ext cx="5431971" cy="8463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GB" dirty="0"/>
              <a:t>MOTIVATION</a:t>
            </a:r>
          </a:p>
        </p:txBody>
      </p:sp>
      <p:sp>
        <p:nvSpPr>
          <p:cNvPr id="9" name="Footer Placeholder 4">
            <a:extLst>
              <a:ext uri="{FF2B5EF4-FFF2-40B4-BE49-F238E27FC236}">
                <a16:creationId xmlns:a16="http://schemas.microsoft.com/office/drawing/2014/main" id="{53F331A0-3BD5-038C-42E1-78F9C5506105}"/>
              </a:ext>
            </a:extLst>
          </p:cNvPr>
          <p:cNvSpPr txBox="1">
            <a:spLocks/>
          </p:cNvSpPr>
          <p:nvPr/>
        </p:nvSpPr>
        <p:spPr>
          <a:xfrm>
            <a:off x="2669885" y="6356349"/>
            <a:ext cx="286641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solidFill>
                  <a:schemeClr val="tx1">
                    <a:lumMod val="95000"/>
                    <a:lumOff val="5000"/>
                  </a:schemeClr>
                </a:solidFill>
                <a:latin typeface="-apple-system"/>
              </a:rPr>
              <a:t>AML 3104 2 [B123] Neural Networks and Deep Learning</a:t>
            </a:r>
          </a:p>
        </p:txBody>
      </p:sp>
    </p:spTree>
    <p:extLst>
      <p:ext uri="{BB962C8B-B14F-4D97-AF65-F5344CB8AC3E}">
        <p14:creationId xmlns:p14="http://schemas.microsoft.com/office/powerpoint/2010/main" val="473769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56559081-E0FF-6431-31A6-D2CC3088662B}"/>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2" name="TextBox 1">
            <a:extLst>
              <a:ext uri="{FF2B5EF4-FFF2-40B4-BE49-F238E27FC236}">
                <a16:creationId xmlns:a16="http://schemas.microsoft.com/office/drawing/2014/main" id="{1820B3C1-4EDA-D5D7-B5A0-4157C32152EA}"/>
              </a:ext>
            </a:extLst>
          </p:cNvPr>
          <p:cNvSpPr txBox="1"/>
          <p:nvPr/>
        </p:nvSpPr>
        <p:spPr>
          <a:xfrm>
            <a:off x="622854" y="2816920"/>
            <a:ext cx="10283686" cy="3693319"/>
          </a:xfrm>
          <a:prstGeom prst="rect">
            <a:avLst/>
          </a:prstGeom>
          <a:noFill/>
        </p:spPr>
        <p:txBody>
          <a:bodyPr wrap="square">
            <a:spAutoFit/>
          </a:bodyPr>
          <a:lstStyle/>
          <a:p>
            <a:pPr marL="285750" indent="-285750">
              <a:buFont typeface="Arial" panose="020B0604020202020204" pitchFamily="34" charset="0"/>
              <a:buChar char="•"/>
            </a:pPr>
            <a:r>
              <a:rPr lang="en-US" spc="150" dirty="0"/>
              <a:t>Super Resolution using Deep Convolutional Neural Network (SRCNN) is a simple CNN architecture consisting of three layers: one for patch extraction, non-linear mapping,​ and reconstruction.</a:t>
            </a:r>
          </a:p>
          <a:p>
            <a:pPr marL="285750" indent="-285750">
              <a:buFont typeface="Arial" panose="020B0604020202020204" pitchFamily="34" charset="0"/>
              <a:buChar char="•"/>
            </a:pPr>
            <a:endParaRPr lang="en-US" spc="150" dirty="0"/>
          </a:p>
          <a:p>
            <a:pPr marL="285750" indent="-285750">
              <a:buFont typeface="Arial" panose="020B0604020202020204" pitchFamily="34" charset="0"/>
              <a:buChar char="•"/>
            </a:pPr>
            <a:r>
              <a:rPr lang="en-US" spc="150" dirty="0"/>
              <a:t>The first layer: The input image with a 9x9 kernel with padding.</a:t>
            </a:r>
          </a:p>
          <a:p>
            <a:pPr marL="285750" indent="-285750">
              <a:buFont typeface="Arial" panose="020B0604020202020204" pitchFamily="34" charset="0"/>
              <a:buChar char="•"/>
            </a:pPr>
            <a:r>
              <a:rPr lang="en-US" spc="150" dirty="0"/>
              <a:t>The second layer: expands the three-channel image into 64 feature maps, applies a 5x5 kernel to condense to 32 feature maps.</a:t>
            </a:r>
          </a:p>
          <a:p>
            <a:pPr marL="285750" indent="-285750">
              <a:buFont typeface="Arial" panose="020B0604020202020204" pitchFamily="34" charset="0"/>
              <a:buChar char="•"/>
            </a:pPr>
            <a:r>
              <a:rPr lang="en-US" spc="150" dirty="0"/>
              <a:t>The third layer: applies a 5x5 kernel to generate the output image</a:t>
            </a:r>
          </a:p>
          <a:p>
            <a:pPr marL="285750" indent="-285750">
              <a:buFont typeface="Arial" panose="020B0604020202020204" pitchFamily="34" charset="0"/>
              <a:buChar char="•"/>
            </a:pPr>
            <a:endParaRPr lang="en-US" spc="150" dirty="0"/>
          </a:p>
          <a:p>
            <a:pPr marL="285750" indent="-285750">
              <a:buFont typeface="Arial" panose="020B0604020202020204" pitchFamily="34" charset="0"/>
              <a:buChar char="•"/>
            </a:pPr>
            <a:r>
              <a:rPr lang="en-US" spc="150" dirty="0"/>
              <a:t>Deep learning algorithms such as SRCNN learns end-to-end mapping between the low/high-resolution images. The mapping is represented as a deep convolutional neural network (CNN) that takes the low-resolution image as the input and outputs the high-resolution</a:t>
            </a:r>
          </a:p>
        </p:txBody>
      </p:sp>
      <p:pic>
        <p:nvPicPr>
          <p:cNvPr id="4" name="Picture 3">
            <a:hlinkClick r:id="rId2"/>
            <a:extLst>
              <a:ext uri="{FF2B5EF4-FFF2-40B4-BE49-F238E27FC236}">
                <a16:creationId xmlns:a16="http://schemas.microsoft.com/office/drawing/2014/main" id="{F7F17DBD-8363-C7C0-C728-D1AC7E0BFE3B}"/>
              </a:ext>
            </a:extLst>
          </p:cNvPr>
          <p:cNvPicPr>
            <a:picLocks noChangeAspect="1"/>
          </p:cNvPicPr>
          <p:nvPr/>
        </p:nvPicPr>
        <p:blipFill rotWithShape="1">
          <a:blip r:embed="rId3">
            <a:extLst>
              <a:ext uri="{28A0092B-C50C-407E-A947-70E740481C1C}">
                <a14:useLocalDpi xmlns:a14="http://schemas.microsoft.com/office/drawing/2010/main" val="0"/>
              </a:ext>
            </a:extLst>
          </a:blip>
          <a:srcRect b="16139"/>
          <a:stretch/>
        </p:blipFill>
        <p:spPr>
          <a:xfrm>
            <a:off x="2147018" y="745412"/>
            <a:ext cx="7835182" cy="2128095"/>
          </a:xfrm>
          <a:prstGeom prst="rect">
            <a:avLst/>
          </a:prstGeom>
        </p:spPr>
      </p:pic>
      <p:sp>
        <p:nvSpPr>
          <p:cNvPr id="5" name="Title 1">
            <a:extLst>
              <a:ext uri="{FF2B5EF4-FFF2-40B4-BE49-F238E27FC236}">
                <a16:creationId xmlns:a16="http://schemas.microsoft.com/office/drawing/2014/main" id="{92605A7F-3760-17A3-DA53-CE7C42535F5B}"/>
              </a:ext>
            </a:extLst>
          </p:cNvPr>
          <p:cNvSpPr txBox="1">
            <a:spLocks/>
          </p:cNvSpPr>
          <p:nvPr/>
        </p:nvSpPr>
        <p:spPr>
          <a:xfrm>
            <a:off x="3598911" y="248471"/>
            <a:ext cx="5431971" cy="8463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GB" dirty="0"/>
              <a:t>Srcnn architecture</a:t>
            </a:r>
          </a:p>
        </p:txBody>
      </p:sp>
      <p:sp>
        <p:nvSpPr>
          <p:cNvPr id="8" name="Footer Placeholder 4">
            <a:extLst>
              <a:ext uri="{FF2B5EF4-FFF2-40B4-BE49-F238E27FC236}">
                <a16:creationId xmlns:a16="http://schemas.microsoft.com/office/drawing/2014/main" id="{2192B62B-EB6B-61B6-4B23-146FAE1D212A}"/>
              </a:ext>
            </a:extLst>
          </p:cNvPr>
          <p:cNvSpPr txBox="1">
            <a:spLocks/>
          </p:cNvSpPr>
          <p:nvPr/>
        </p:nvSpPr>
        <p:spPr>
          <a:xfrm>
            <a:off x="2669885" y="6369601"/>
            <a:ext cx="286641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solidFill>
                  <a:schemeClr val="tx1">
                    <a:lumMod val="95000"/>
                    <a:lumOff val="5000"/>
                  </a:schemeClr>
                </a:solidFill>
                <a:latin typeface="-apple-system"/>
              </a:rPr>
              <a:t>AML 3104 2 [B123] Neural Networks and Deep Learning</a:t>
            </a:r>
          </a:p>
        </p:txBody>
      </p:sp>
    </p:spTree>
    <p:extLst>
      <p:ext uri="{BB962C8B-B14F-4D97-AF65-F5344CB8AC3E}">
        <p14:creationId xmlns:p14="http://schemas.microsoft.com/office/powerpoint/2010/main" val="2663658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DD88B7-208F-3688-B745-D57605C27A9C}"/>
              </a:ext>
            </a:extLst>
          </p:cNvPr>
          <p:cNvSpPr>
            <a:spLocks noGrp="1"/>
          </p:cNvSpPr>
          <p:nvPr>
            <p:ph type="body" sz="quarter" idx="13"/>
          </p:nvPr>
        </p:nvSpPr>
        <p:spPr>
          <a:xfrm>
            <a:off x="2650436" y="1099930"/>
            <a:ext cx="8703364" cy="5102087"/>
          </a:xfrm>
        </p:spPr>
        <p:txBody>
          <a:bodyPr>
            <a:normAutofit/>
          </a:bodyPr>
          <a:lstStyle/>
          <a:p>
            <a:pPr marL="285750" indent="-285750">
              <a:lnSpc>
                <a:spcPct val="100000"/>
              </a:lnSpc>
              <a:buFont typeface="Arial" panose="020B0604020202020204" pitchFamily="34" charset="0"/>
              <a:buChar char="•"/>
            </a:pPr>
            <a:r>
              <a:rPr lang="en-US" sz="1800" dirty="0">
                <a:latin typeface="+mn-lt"/>
                <a:ea typeface="+mn-ea"/>
                <a:cs typeface="+mn-cs"/>
              </a:rPr>
              <a:t>We used the popular dataset DIV2K to train our models. The dataset has been provided in the original published paper. More links in the reference.</a:t>
            </a:r>
          </a:p>
          <a:p>
            <a:pPr marL="285750" indent="-285750">
              <a:lnSpc>
                <a:spcPct val="100000"/>
              </a:lnSpc>
              <a:buFont typeface="Arial" panose="020B0604020202020204" pitchFamily="34" charset="0"/>
              <a:buChar char="•"/>
            </a:pPr>
            <a:r>
              <a:rPr lang="en-US" sz="1800" dirty="0">
                <a:latin typeface="+mn-lt"/>
                <a:ea typeface="+mn-ea"/>
                <a:cs typeface="+mn-cs"/>
              </a:rPr>
              <a:t>The DIV2K dataset contains 900 high-quality RGB images of different size for training and validation.</a:t>
            </a:r>
          </a:p>
          <a:p>
            <a:pPr marL="285750" indent="-285750">
              <a:lnSpc>
                <a:spcPct val="100000"/>
              </a:lnSpc>
              <a:buFont typeface="Arial" panose="020B0604020202020204" pitchFamily="34" charset="0"/>
              <a:buChar char="•"/>
            </a:pPr>
            <a:r>
              <a:rPr lang="en-US" sz="1800" dirty="0">
                <a:latin typeface="+mn-lt"/>
                <a:ea typeface="+mn-ea"/>
                <a:cs typeface="+mn-cs"/>
              </a:rPr>
              <a:t>MSE loss function is used to train the network architecture </a:t>
            </a:r>
          </a:p>
          <a:p>
            <a:pPr marL="285750" indent="-285750">
              <a:lnSpc>
                <a:spcPct val="100000"/>
              </a:lnSpc>
              <a:buFont typeface="Arial" panose="020B0604020202020204" pitchFamily="34" charset="0"/>
              <a:buChar char="•"/>
            </a:pPr>
            <a:r>
              <a:rPr lang="en-US" sz="1800" dirty="0">
                <a:latin typeface="+mn-lt"/>
                <a:ea typeface="+mn-ea"/>
                <a:cs typeface="+mn-cs"/>
              </a:rPr>
              <a:t>The testing LR images were generated by down-sampling HR images with scaling factors (x2) using bicubic interpolation</a:t>
            </a:r>
          </a:p>
          <a:p>
            <a:pPr marL="285750" indent="-285750">
              <a:lnSpc>
                <a:spcPct val="100000"/>
              </a:lnSpc>
              <a:buFont typeface="Arial" panose="020B0604020202020204" pitchFamily="34" charset="0"/>
              <a:buChar char="•"/>
            </a:pPr>
            <a:r>
              <a:rPr lang="en-US" sz="1800" dirty="0">
                <a:latin typeface="+mn-lt"/>
                <a:ea typeface="+mn-ea"/>
                <a:cs typeface="+mn-cs"/>
              </a:rPr>
              <a:t>Model type was sequential. Model was compiled on local machine, it was slow due to the computer specifications. With total number of parameters of 85,889</a:t>
            </a:r>
          </a:p>
          <a:p>
            <a:pPr marL="285750" indent="-285750">
              <a:lnSpc>
                <a:spcPct val="100000"/>
              </a:lnSpc>
              <a:buFont typeface="Arial" panose="020B0604020202020204" pitchFamily="34" charset="0"/>
              <a:buChar char="•"/>
            </a:pPr>
            <a:r>
              <a:rPr lang="en-US" sz="1800" dirty="0">
                <a:latin typeface="+mn-lt"/>
                <a:ea typeface="+mn-ea"/>
                <a:cs typeface="+mn-cs"/>
              </a:rPr>
              <a:t>Hyper parameters of SRCNN: </a:t>
            </a:r>
          </a:p>
          <a:p>
            <a:pPr marL="0" marR="0">
              <a:spcBef>
                <a:spcPts val="0"/>
              </a:spcBef>
              <a:spcAft>
                <a:spcPts val="0"/>
              </a:spcAft>
            </a:pPr>
            <a:endParaRPr lang="en-US" sz="1600" dirty="0">
              <a:effectLst/>
            </a:endParaRP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p:txBody>
          <a:bodyPr/>
          <a:lstStyle/>
          <a:p>
            <a:fld id="{B5CEABB6-07DC-46E8-9B57-56EC44A396E5}" type="slidenum">
              <a:rPr lang="en-US" smtClean="0"/>
              <a:pPr/>
              <a:t>7</a:t>
            </a:fld>
            <a:endParaRPr lang="en-US" dirty="0"/>
          </a:p>
        </p:txBody>
      </p:sp>
      <p:graphicFrame>
        <p:nvGraphicFramePr>
          <p:cNvPr id="5" name="Table 4">
            <a:extLst>
              <a:ext uri="{FF2B5EF4-FFF2-40B4-BE49-F238E27FC236}">
                <a16:creationId xmlns:a16="http://schemas.microsoft.com/office/drawing/2014/main" id="{CACB8DE2-A4AF-4AC2-2108-4E498051C00B}"/>
              </a:ext>
            </a:extLst>
          </p:cNvPr>
          <p:cNvGraphicFramePr>
            <a:graphicFrameLocks noGrp="1"/>
          </p:cNvGraphicFramePr>
          <p:nvPr>
            <p:extLst>
              <p:ext uri="{D42A27DB-BD31-4B8C-83A1-F6EECF244321}">
                <p14:modId xmlns:p14="http://schemas.microsoft.com/office/powerpoint/2010/main" val="2555855934"/>
              </p:ext>
            </p:extLst>
          </p:nvPr>
        </p:nvGraphicFramePr>
        <p:xfrm>
          <a:off x="7910652" y="4468587"/>
          <a:ext cx="3116575" cy="1733430"/>
        </p:xfrm>
        <a:graphic>
          <a:graphicData uri="http://schemas.openxmlformats.org/drawingml/2006/table">
            <a:tbl>
              <a:tblPr firstRow="1" firstCol="1" bandRow="1">
                <a:tableStyleId>{5940675A-B579-460E-94D1-54222C63F5DA}</a:tableStyleId>
              </a:tblPr>
              <a:tblGrid>
                <a:gridCol w="1701621">
                  <a:extLst>
                    <a:ext uri="{9D8B030D-6E8A-4147-A177-3AD203B41FA5}">
                      <a16:colId xmlns:a16="http://schemas.microsoft.com/office/drawing/2014/main" val="20000"/>
                    </a:ext>
                  </a:extLst>
                </a:gridCol>
                <a:gridCol w="1414954">
                  <a:extLst>
                    <a:ext uri="{9D8B030D-6E8A-4147-A177-3AD203B41FA5}">
                      <a16:colId xmlns:a16="http://schemas.microsoft.com/office/drawing/2014/main" val="20001"/>
                    </a:ext>
                  </a:extLst>
                </a:gridCol>
              </a:tblGrid>
              <a:tr h="288925">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0"/>
                        </a:spcAft>
                      </a:pPr>
                      <a:r>
                        <a:rPr lang="en-US" sz="1200" b="1" dirty="0">
                          <a:solidFill>
                            <a:schemeClr val="tx2"/>
                          </a:solidFill>
                          <a:effectLst/>
                        </a:rPr>
                        <a:t>Parameters</a:t>
                      </a:r>
                      <a:endParaRPr lang="en-US" sz="1400" b="1"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0"/>
                        </a:spcAft>
                      </a:pPr>
                      <a:r>
                        <a:rPr lang="en-US" sz="1200" b="1" dirty="0">
                          <a:solidFill>
                            <a:schemeClr val="tx2"/>
                          </a:solidFill>
                          <a:effectLst/>
                        </a:rPr>
                        <a:t>SRCNN</a:t>
                      </a:r>
                      <a:endParaRPr lang="en-US" sz="1400" b="1"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10000"/>
                  </a:ext>
                </a:extLst>
              </a:tr>
              <a:tr h="288901">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405"/>
                        </a:spcAft>
                      </a:pPr>
                      <a:r>
                        <a:rPr lang="en-US" sz="1200" dirty="0">
                          <a:solidFill>
                            <a:schemeClr val="tx2"/>
                          </a:solidFill>
                          <a:effectLst/>
                        </a:rPr>
                        <a:t>Optimizer</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405"/>
                        </a:spcAft>
                      </a:pPr>
                      <a:r>
                        <a:rPr lang="en-US" sz="1200" dirty="0">
                          <a:effectLst/>
                        </a:rPr>
                        <a:t>ADAM</a:t>
                      </a:r>
                      <a:endParaRPr lang="en-US"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001"/>
                  </a:ext>
                </a:extLst>
              </a:tr>
              <a:tr h="288901">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405"/>
                        </a:spcAft>
                      </a:pPr>
                      <a:r>
                        <a:rPr lang="en-US" sz="1200">
                          <a:solidFill>
                            <a:schemeClr val="tx2"/>
                          </a:solidFill>
                          <a:effectLst/>
                        </a:rPr>
                        <a:t>Learning Rate</a:t>
                      </a:r>
                      <a:endParaRPr lang="en-US" sz="140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405"/>
                        </a:spcAft>
                      </a:pPr>
                      <a:r>
                        <a:rPr lang="en-US" sz="1200" dirty="0">
                          <a:effectLst/>
                        </a:rPr>
                        <a:t>10</a:t>
                      </a:r>
                      <a:r>
                        <a:rPr lang="en-US" sz="1200" baseline="30000" dirty="0">
                          <a:effectLst/>
                        </a:rPr>
                        <a:t>-3</a:t>
                      </a:r>
                      <a:endParaRPr lang="en-US"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002"/>
                  </a:ext>
                </a:extLst>
              </a:tr>
              <a:tr h="288901">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405"/>
                        </a:spcAft>
                      </a:pPr>
                      <a:r>
                        <a:rPr lang="en-US" sz="1200" dirty="0">
                          <a:solidFill>
                            <a:schemeClr val="tx2"/>
                          </a:solidFill>
                          <a:effectLst/>
                        </a:rPr>
                        <a:t>Activation Function</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405"/>
                        </a:spcAft>
                      </a:pPr>
                      <a:r>
                        <a:rPr lang="en-US" sz="1200">
                          <a:effectLst/>
                        </a:rPr>
                        <a:t>Relu</a:t>
                      </a:r>
                      <a:endParaRPr lang="en-US"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003"/>
                  </a:ext>
                </a:extLst>
              </a:tr>
              <a:tr h="288901">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405"/>
                        </a:spcAft>
                      </a:pPr>
                      <a:r>
                        <a:rPr lang="en-US" sz="1200" dirty="0">
                          <a:solidFill>
                            <a:schemeClr val="tx2"/>
                          </a:solidFill>
                          <a:effectLst/>
                        </a:rPr>
                        <a:t>Loss Function</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405"/>
                        </a:spcAft>
                      </a:pPr>
                      <a:r>
                        <a:rPr lang="en-US" sz="1200">
                          <a:effectLst/>
                        </a:rPr>
                        <a:t>MSE</a:t>
                      </a:r>
                      <a:endParaRPr lang="en-US"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004"/>
                  </a:ext>
                </a:extLst>
              </a:tr>
              <a:tr h="288901">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405"/>
                        </a:spcAft>
                      </a:pPr>
                      <a:r>
                        <a:rPr lang="en-US" sz="1200" dirty="0">
                          <a:solidFill>
                            <a:schemeClr val="tx2"/>
                          </a:solidFill>
                          <a:effectLst/>
                        </a:rPr>
                        <a:t>Batch Size</a:t>
                      </a:r>
                      <a:endParaRPr lang="en-US" sz="1400"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2"/>
                    </a:solid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41910" indent="0" algn="ctr">
                        <a:lnSpc>
                          <a:spcPct val="152000"/>
                        </a:lnSpc>
                        <a:spcBef>
                          <a:spcPts val="0"/>
                        </a:spcBef>
                        <a:spcAft>
                          <a:spcPts val="405"/>
                        </a:spcAft>
                      </a:pPr>
                      <a:r>
                        <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16</a:t>
                      </a:r>
                      <a:endParaRPr lang="en-US"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006"/>
                  </a:ext>
                </a:extLst>
              </a:tr>
            </a:tbl>
          </a:graphicData>
        </a:graphic>
      </p:graphicFrame>
      <p:sp>
        <p:nvSpPr>
          <p:cNvPr id="8" name="Title 1">
            <a:extLst>
              <a:ext uri="{FF2B5EF4-FFF2-40B4-BE49-F238E27FC236}">
                <a16:creationId xmlns:a16="http://schemas.microsoft.com/office/drawing/2014/main" id="{7159C412-C2AD-89F5-C476-FA1CB24564E2}"/>
              </a:ext>
            </a:extLst>
          </p:cNvPr>
          <p:cNvSpPr txBox="1">
            <a:spLocks/>
          </p:cNvSpPr>
          <p:nvPr/>
        </p:nvSpPr>
        <p:spPr>
          <a:xfrm>
            <a:off x="3598911" y="248471"/>
            <a:ext cx="5431971" cy="8463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GB" dirty="0"/>
              <a:t>Building srcnn model</a:t>
            </a:r>
          </a:p>
        </p:txBody>
      </p:sp>
      <p:sp>
        <p:nvSpPr>
          <p:cNvPr id="9" name="Footer Placeholder 4">
            <a:extLst>
              <a:ext uri="{FF2B5EF4-FFF2-40B4-BE49-F238E27FC236}">
                <a16:creationId xmlns:a16="http://schemas.microsoft.com/office/drawing/2014/main" id="{5AA2EEC9-6AC5-6B58-4582-89F969B0A5DD}"/>
              </a:ext>
            </a:extLst>
          </p:cNvPr>
          <p:cNvSpPr txBox="1">
            <a:spLocks/>
          </p:cNvSpPr>
          <p:nvPr/>
        </p:nvSpPr>
        <p:spPr>
          <a:xfrm>
            <a:off x="2669885" y="6356349"/>
            <a:ext cx="286641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solidFill>
                  <a:schemeClr val="tx1">
                    <a:lumMod val="95000"/>
                    <a:lumOff val="5000"/>
                  </a:schemeClr>
                </a:solidFill>
                <a:latin typeface="-apple-system"/>
              </a:rPr>
              <a:t>AML 3104 2 [B123] Neural Networks and Deep Learning</a:t>
            </a:r>
          </a:p>
        </p:txBody>
      </p:sp>
    </p:spTree>
    <p:extLst>
      <p:ext uri="{BB962C8B-B14F-4D97-AF65-F5344CB8AC3E}">
        <p14:creationId xmlns:p14="http://schemas.microsoft.com/office/powerpoint/2010/main" val="205303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DD88B7-208F-3688-B745-D57605C27A9C}"/>
              </a:ext>
            </a:extLst>
          </p:cNvPr>
          <p:cNvSpPr>
            <a:spLocks noGrp="1"/>
          </p:cNvSpPr>
          <p:nvPr>
            <p:ph type="body" sz="quarter" idx="13"/>
          </p:nvPr>
        </p:nvSpPr>
        <p:spPr>
          <a:xfrm>
            <a:off x="2649589" y="1225373"/>
            <a:ext cx="9024731" cy="4903305"/>
          </a:xfrm>
        </p:spPr>
        <p:txBody>
          <a:bodyPr>
            <a:normAutofit/>
          </a:bodyPr>
          <a:lstStyle/>
          <a:p>
            <a:pPr>
              <a:lnSpc>
                <a:spcPct val="100000"/>
              </a:lnSpc>
            </a:pPr>
            <a:r>
              <a:rPr lang="en-US" sz="1800" b="1" dirty="0">
                <a:latin typeface="+mn-lt"/>
                <a:ea typeface="+mn-ea"/>
                <a:cs typeface="+mn-cs"/>
              </a:rPr>
              <a:t>MSE</a:t>
            </a:r>
            <a:r>
              <a:rPr lang="en-US" sz="1800" dirty="0">
                <a:latin typeface="+mn-lt"/>
                <a:ea typeface="+mn-ea"/>
                <a:cs typeface="+mn-cs"/>
              </a:rPr>
              <a:t>: The difference between the Pixel value of one image and the corresponding Pixel value of the other image. The MSE measures the average of the square of the errors</a:t>
            </a:r>
          </a:p>
          <a:p>
            <a:pPr>
              <a:lnSpc>
                <a:spcPct val="100000"/>
              </a:lnSpc>
            </a:pPr>
            <a:endParaRPr lang="en-US" sz="1800" dirty="0">
              <a:latin typeface="+mn-lt"/>
              <a:ea typeface="+mn-ea"/>
              <a:cs typeface="+mn-cs"/>
            </a:endParaRPr>
          </a:p>
          <a:p>
            <a:pPr marL="285750" indent="-285750">
              <a:spcBef>
                <a:spcPts val="600"/>
              </a:spcBef>
              <a:buFont typeface="Arial" panose="020B0604020202020204" pitchFamily="34" charset="0"/>
              <a:buChar char="•"/>
            </a:pPr>
            <a:endParaRPr lang="en-US" sz="1800" dirty="0">
              <a:latin typeface="+mn-lt"/>
              <a:ea typeface="+mn-ea"/>
              <a:cs typeface="+mn-cs"/>
            </a:endParaRPr>
          </a:p>
          <a:p>
            <a:pPr>
              <a:lnSpc>
                <a:spcPct val="100000"/>
              </a:lnSpc>
            </a:pPr>
            <a:r>
              <a:rPr lang="en-US" sz="1800" b="1" dirty="0">
                <a:latin typeface="+mn-lt"/>
                <a:ea typeface="+mn-ea"/>
                <a:cs typeface="+mn-cs"/>
              </a:rPr>
              <a:t>PEAK SIGNAL TO NOISE RATION (PSNR):</a:t>
            </a:r>
            <a:r>
              <a:rPr lang="en-US" sz="1800" dirty="0">
                <a:latin typeface="+mn-lt"/>
                <a:ea typeface="+mn-ea"/>
                <a:cs typeface="+mn-cs"/>
              </a:rPr>
              <a:t>PSNR is used to calculate the ratio between the maximum possible signal power and the power of the distorting noise.     </a:t>
            </a:r>
          </a:p>
          <a:p>
            <a:pPr marL="285750" indent="-285750">
              <a:spcBef>
                <a:spcPts val="600"/>
              </a:spcBef>
              <a:buFont typeface="Arial" panose="020B0604020202020204" pitchFamily="34" charset="0"/>
              <a:buChar char="•"/>
            </a:pPr>
            <a:endParaRPr lang="en-US" sz="1800" dirty="0">
              <a:latin typeface="+mn-lt"/>
              <a:ea typeface="+mn-ea"/>
              <a:cs typeface="+mn-cs"/>
            </a:endParaRPr>
          </a:p>
          <a:p>
            <a:pPr>
              <a:spcBef>
                <a:spcPts val="600"/>
              </a:spcBef>
            </a:pPr>
            <a:endParaRPr lang="en-US" sz="1800" dirty="0">
              <a:latin typeface="+mn-lt"/>
              <a:ea typeface="+mn-ea"/>
              <a:cs typeface="+mn-cs"/>
            </a:endParaRPr>
          </a:p>
          <a:p>
            <a:pPr marL="0" marR="0">
              <a:spcBef>
                <a:spcPts val="0"/>
              </a:spcBef>
              <a:spcAft>
                <a:spcPts val="0"/>
              </a:spcAft>
            </a:pPr>
            <a:endParaRPr lang="en-US" sz="1800" dirty="0">
              <a:latin typeface="+mn-lt"/>
              <a:ea typeface="+mn-ea"/>
              <a:cs typeface="+mn-cs"/>
            </a:endParaRPr>
          </a:p>
          <a:p>
            <a:pPr marL="0" marR="0">
              <a:spcBef>
                <a:spcPts val="0"/>
              </a:spcBef>
              <a:spcAft>
                <a:spcPts val="0"/>
              </a:spcAft>
            </a:pPr>
            <a:endParaRPr lang="en-US" sz="1800" dirty="0">
              <a:latin typeface="+mn-lt"/>
              <a:ea typeface="+mn-ea"/>
              <a:cs typeface="+mn-cs"/>
            </a:endParaRPr>
          </a:p>
          <a:p>
            <a:pPr marL="0" marR="0">
              <a:spcBef>
                <a:spcPts val="0"/>
              </a:spcBef>
              <a:spcAft>
                <a:spcPts val="0"/>
              </a:spcAft>
            </a:pPr>
            <a:endParaRPr lang="en-US" sz="1800" dirty="0">
              <a:latin typeface="+mn-lt"/>
              <a:ea typeface="+mn-ea"/>
              <a:cs typeface="+mn-cs"/>
            </a:endParaRPr>
          </a:p>
          <a:p>
            <a:pPr marL="0" marR="0">
              <a:spcBef>
                <a:spcPts val="0"/>
              </a:spcBef>
              <a:spcAft>
                <a:spcPts val="0"/>
              </a:spcAft>
            </a:pPr>
            <a:endParaRPr lang="en-US" sz="1800" dirty="0">
              <a:latin typeface="+mn-lt"/>
              <a:ea typeface="+mn-ea"/>
              <a:cs typeface="+mn-cs"/>
            </a:endParaRPr>
          </a:p>
          <a:p>
            <a:pPr>
              <a:spcBef>
                <a:spcPts val="0"/>
              </a:spcBef>
            </a:pPr>
            <a:r>
              <a:rPr lang="en-US" sz="1800" b="1" dirty="0">
                <a:latin typeface="+mn-lt"/>
                <a:ea typeface="+mn-ea"/>
                <a:cs typeface="+mn-cs"/>
              </a:rPr>
              <a:t>Structure Similarity Index Method (SSIM): </a:t>
            </a:r>
            <a:r>
              <a:rPr lang="en-US" sz="1800" dirty="0">
                <a:latin typeface="+mn-lt"/>
                <a:ea typeface="+mn-ea"/>
                <a:cs typeface="+mn-cs"/>
              </a:rPr>
              <a:t>It measures similarity between two images</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p:txBody>
          <a:bodyPr/>
          <a:lstStyle/>
          <a:p>
            <a:fld id="{B5CEABB6-07DC-46E8-9B57-56EC44A396E5}" type="slidenum">
              <a:rPr lang="en-US" smtClean="0"/>
              <a:pPr/>
              <a:t>8</a:t>
            </a:fld>
            <a:endParaRPr lang="en-U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E0B87F3-756C-A126-D73C-E6A383B04359}"/>
                  </a:ext>
                </a:extLst>
              </p:cNvPr>
              <p:cNvSpPr/>
              <p:nvPr/>
            </p:nvSpPr>
            <p:spPr>
              <a:xfrm>
                <a:off x="2751470" y="2146165"/>
                <a:ext cx="4542205" cy="632545"/>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𝑀𝑆𝐸</m:t>
                      </m:r>
                      <m:r>
                        <a:rPr lang="en-US" sz="1200">
                          <a:latin typeface="Cambria Math" panose="02040503050406030204" pitchFamily="18" charset="0"/>
                        </a:rPr>
                        <m:t>=</m:t>
                      </m:r>
                      <m:f>
                        <m:fPr>
                          <m:ctrlPr>
                            <a:rPr lang="en-US" sz="1200" i="1">
                              <a:latin typeface="Cambria Math" panose="02040503050406030204" pitchFamily="18" charset="0"/>
                            </a:rPr>
                          </m:ctrlPr>
                        </m:fPr>
                        <m:num>
                          <m:r>
                            <a:rPr lang="en-US" sz="1200">
                              <a:latin typeface="Cambria Math" panose="02040503050406030204" pitchFamily="18" charset="0"/>
                            </a:rPr>
                            <m:t>1</m:t>
                          </m:r>
                        </m:num>
                        <m:den>
                          <m:r>
                            <a:rPr lang="en-US" sz="1200" i="1">
                              <a:latin typeface="Cambria Math" panose="02040503050406030204" pitchFamily="18" charset="0"/>
                            </a:rPr>
                            <m:t>𝑁𝑀</m:t>
                          </m:r>
                        </m:den>
                      </m:f>
                      <m:nary>
                        <m:naryPr>
                          <m:chr m:val="∑"/>
                          <m:limLoc m:val="undOvr"/>
                          <m:grow m:val="on"/>
                          <m:ctrlPr>
                            <a:rPr lang="en-US" sz="1200" i="1">
                              <a:latin typeface="Cambria Math" panose="02040503050406030204" pitchFamily="18" charset="0"/>
                            </a:rPr>
                          </m:ctrlPr>
                        </m:naryPr>
                        <m:sub>
                          <m:r>
                            <a:rPr lang="en-US" sz="1200" i="1">
                              <a:latin typeface="Cambria Math" panose="02040503050406030204" pitchFamily="18" charset="0"/>
                            </a:rPr>
                            <m:t>𝑖</m:t>
                          </m:r>
                          <m:r>
                            <a:rPr lang="en-US" sz="1200">
                              <a:latin typeface="Cambria Math" panose="02040503050406030204" pitchFamily="18" charset="0"/>
                            </a:rPr>
                            <m:t>=0</m:t>
                          </m:r>
                        </m:sub>
                        <m:sup>
                          <m:r>
                            <a:rPr lang="en-US" sz="1200" i="1">
                              <a:latin typeface="Cambria Math" panose="02040503050406030204" pitchFamily="18" charset="0"/>
                            </a:rPr>
                            <m:t>𝑁</m:t>
                          </m:r>
                          <m:r>
                            <a:rPr lang="en-US" sz="1200">
                              <a:latin typeface="Cambria Math" panose="02040503050406030204" pitchFamily="18" charset="0"/>
                            </a:rPr>
                            <m:t>−1</m:t>
                          </m:r>
                        </m:sup>
                        <m:e>
                          <m:r>
                            <a:rPr lang="en-US" sz="1200">
                              <a:latin typeface="Cambria Math" panose="02040503050406030204" pitchFamily="18" charset="0"/>
                            </a:rPr>
                            <m:t> </m:t>
                          </m:r>
                        </m:e>
                      </m:nary>
                      <m:nary>
                        <m:naryPr>
                          <m:chr m:val="∑"/>
                          <m:limLoc m:val="undOvr"/>
                          <m:grow m:val="on"/>
                          <m:ctrlPr>
                            <a:rPr lang="en-US" sz="1200" i="1">
                              <a:latin typeface="Cambria Math" panose="02040503050406030204" pitchFamily="18" charset="0"/>
                            </a:rPr>
                          </m:ctrlPr>
                        </m:naryPr>
                        <m:sub>
                          <m:r>
                            <a:rPr lang="en-US" sz="1200" i="1">
                              <a:latin typeface="Cambria Math" panose="02040503050406030204" pitchFamily="18" charset="0"/>
                            </a:rPr>
                            <m:t>𝑗</m:t>
                          </m:r>
                          <m:r>
                            <a:rPr lang="en-US" sz="1200">
                              <a:latin typeface="Cambria Math" panose="02040503050406030204" pitchFamily="18" charset="0"/>
                            </a:rPr>
                            <m:t>=0</m:t>
                          </m:r>
                        </m:sub>
                        <m:sup>
                          <m:r>
                            <a:rPr lang="en-US" sz="1200" i="1">
                              <a:latin typeface="Cambria Math" panose="02040503050406030204" pitchFamily="18" charset="0"/>
                            </a:rPr>
                            <m:t>𝑀</m:t>
                          </m:r>
                          <m:r>
                            <a:rPr lang="en-US" sz="1200">
                              <a:latin typeface="Cambria Math" panose="02040503050406030204" pitchFamily="18" charset="0"/>
                            </a:rPr>
                            <m:t>−1</m:t>
                          </m:r>
                        </m:sup>
                        <m:e>
                          <m:r>
                            <a:rPr lang="en-US" sz="1200">
                              <a:latin typeface="Cambria Math" panose="02040503050406030204" pitchFamily="18" charset="0"/>
                            </a:rPr>
                            <m:t> </m:t>
                          </m:r>
                        </m:e>
                      </m:nary>
                      <m:r>
                        <a:rPr lang="en-US" sz="1200">
                          <a:latin typeface="Cambria Math" panose="02040503050406030204" pitchFamily="18" charset="0"/>
                        </a:rPr>
                        <m:t>(</m:t>
                      </m:r>
                      <m:r>
                        <a:rPr lang="en-US" sz="1200" i="1">
                          <a:latin typeface="Cambria Math" panose="02040503050406030204" pitchFamily="18" charset="0"/>
                        </a:rPr>
                        <m:t>𝐴</m:t>
                      </m:r>
                      <m:r>
                        <a:rPr lang="en-US" sz="1200">
                          <a:latin typeface="Cambria Math" panose="02040503050406030204" pitchFamily="18" charset="0"/>
                        </a:rPr>
                        <m:t>(</m:t>
                      </m:r>
                      <m:r>
                        <a:rPr lang="en-US" sz="1200" i="1">
                          <a:latin typeface="Cambria Math" panose="02040503050406030204" pitchFamily="18" charset="0"/>
                        </a:rPr>
                        <m:t>𝑖</m:t>
                      </m:r>
                      <m:r>
                        <a:rPr lang="en-US" sz="1200">
                          <a:latin typeface="Cambria Math" panose="02040503050406030204" pitchFamily="18" charset="0"/>
                        </a:rPr>
                        <m:t>.</m:t>
                      </m:r>
                      <m:r>
                        <a:rPr lang="en-US" sz="1200" i="1">
                          <a:latin typeface="Cambria Math" panose="02040503050406030204" pitchFamily="18" charset="0"/>
                        </a:rPr>
                        <m:t>𝑗</m:t>
                      </m:r>
                      <m:r>
                        <a:rPr lang="en-US" sz="1200">
                          <a:latin typeface="Cambria Math" panose="02040503050406030204" pitchFamily="18" charset="0"/>
                        </a:rPr>
                        <m:t>)−</m:t>
                      </m:r>
                      <m:sSup>
                        <m:sSupPr>
                          <m:ctrlPr>
                            <a:rPr lang="en-US" sz="1200" i="1" smtClean="0">
                              <a:latin typeface="Cambria Math" panose="02040503050406030204" pitchFamily="18" charset="0"/>
                            </a:rPr>
                          </m:ctrlPr>
                        </m:sSupPr>
                        <m:e>
                          <m:r>
                            <a:rPr lang="en-US" sz="1200" i="1">
                              <a:latin typeface="Cambria Math" panose="02040503050406030204" pitchFamily="18" charset="0"/>
                            </a:rPr>
                            <m:t>𝐵</m:t>
                          </m:r>
                          <m:d>
                            <m:dPr>
                              <m:ctrlPr>
                                <a:rPr lang="en-US" sz="1200" i="1">
                                  <a:latin typeface="Cambria Math" panose="02040503050406030204" pitchFamily="18" charset="0"/>
                                </a:rPr>
                              </m:ctrlPr>
                            </m:dPr>
                            <m:e>
                              <m:r>
                                <a:rPr lang="en-US" sz="1200" i="1">
                                  <a:latin typeface="Cambria Math" panose="02040503050406030204" pitchFamily="18" charset="0"/>
                                </a:rPr>
                                <m:t>𝑖</m:t>
                              </m:r>
                              <m:r>
                                <a:rPr lang="en-US" sz="1200">
                                  <a:latin typeface="Cambria Math" panose="02040503050406030204" pitchFamily="18" charset="0"/>
                                </a:rPr>
                                <m:t>.</m:t>
                              </m:r>
                              <m:r>
                                <a:rPr lang="en-US" sz="1200" i="1">
                                  <a:latin typeface="Cambria Math" panose="02040503050406030204" pitchFamily="18" charset="0"/>
                                </a:rPr>
                                <m:t>𝑗</m:t>
                              </m:r>
                            </m:e>
                          </m:d>
                          <m:r>
                            <a:rPr lang="en-US" sz="1200" b="0" i="1" smtClean="0">
                              <a:latin typeface="Cambria Math" panose="02040503050406030204" pitchFamily="18" charset="0"/>
                            </a:rPr>
                            <m:t>)</m:t>
                          </m:r>
                        </m:e>
                        <m:sup>
                          <m:r>
                            <a:rPr lang="en-US" sz="1200" b="0" i="1" smtClean="0">
                              <a:latin typeface="Cambria Math" panose="02040503050406030204" pitchFamily="18" charset="0"/>
                            </a:rPr>
                            <m:t>2</m:t>
                          </m:r>
                        </m:sup>
                      </m:sSup>
                    </m:oMath>
                  </m:oMathPara>
                </a14:m>
                <a:endParaRPr lang="en-US" sz="1200" dirty="0"/>
              </a:p>
            </p:txBody>
          </p:sp>
        </mc:Choice>
        <mc:Fallback xmlns="">
          <p:sp>
            <p:nvSpPr>
              <p:cNvPr id="3" name="Rectangle 2">
                <a:extLst>
                  <a:ext uri="{FF2B5EF4-FFF2-40B4-BE49-F238E27FC236}">
                    <a16:creationId xmlns:a16="http://schemas.microsoft.com/office/drawing/2014/main" id="{FE0B87F3-756C-A126-D73C-E6A383B04359}"/>
                  </a:ext>
                </a:extLst>
              </p:cNvPr>
              <p:cNvSpPr>
                <a:spLocks noRot="1" noChangeAspect="1" noMove="1" noResize="1" noEditPoints="1" noAdjustHandles="1" noChangeArrowheads="1" noChangeShapeType="1" noTextEdit="1"/>
              </p:cNvSpPr>
              <p:nvPr/>
            </p:nvSpPr>
            <p:spPr>
              <a:xfrm>
                <a:off x="2751470" y="2146165"/>
                <a:ext cx="4542205" cy="632545"/>
              </a:xfrm>
              <a:prstGeom prst="rect">
                <a:avLst/>
              </a:prstGeom>
              <a:blipFill>
                <a:blip r:embed="rId2"/>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8D3CAC64-BE66-9D5A-59FB-58A960E69AB4}"/>
              </a:ext>
            </a:extLst>
          </p:cNvPr>
          <p:cNvSpPr/>
          <p:nvPr/>
        </p:nvSpPr>
        <p:spPr>
          <a:xfrm>
            <a:off x="5270034" y="3505625"/>
            <a:ext cx="3582418" cy="1622966"/>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sz="1050"/>
          </a:p>
        </p:txBody>
      </p:sp>
      <p:pic>
        <p:nvPicPr>
          <p:cNvPr id="7" name="Picture 6" descr="A picture containing text, black, white, image&#10;&#10;Description automatically generated">
            <a:extLst>
              <a:ext uri="{FF2B5EF4-FFF2-40B4-BE49-F238E27FC236}">
                <a16:creationId xmlns:a16="http://schemas.microsoft.com/office/drawing/2014/main" id="{86182E83-A483-FA44-7943-B7E1C46F6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4580" y="3656645"/>
            <a:ext cx="1243172" cy="1395964"/>
          </a:xfrm>
          <a:prstGeom prst="rect">
            <a:avLst/>
          </a:prstGeom>
        </p:spPr>
      </p:pic>
      <p:pic>
        <p:nvPicPr>
          <p:cNvPr id="8" name="Picture 7" descr="Text&#10;&#10;Description automatically generated">
            <a:extLst>
              <a:ext uri="{FF2B5EF4-FFF2-40B4-BE49-F238E27FC236}">
                <a16:creationId xmlns:a16="http://schemas.microsoft.com/office/drawing/2014/main" id="{FF4F0AC8-5792-156D-DA5D-C4032B275D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3675" y="3640052"/>
            <a:ext cx="1266710" cy="1395965"/>
          </a:xfrm>
          <a:prstGeom prst="rect">
            <a:avLst/>
          </a:prstGeom>
        </p:spPr>
      </p:pic>
      <p:sp>
        <p:nvSpPr>
          <p:cNvPr id="4" name="Title 1">
            <a:extLst>
              <a:ext uri="{FF2B5EF4-FFF2-40B4-BE49-F238E27FC236}">
                <a16:creationId xmlns:a16="http://schemas.microsoft.com/office/drawing/2014/main" id="{5FB5DF85-DDD7-0E54-DBFC-73F003423F49}"/>
              </a:ext>
            </a:extLst>
          </p:cNvPr>
          <p:cNvSpPr txBox="1">
            <a:spLocks/>
          </p:cNvSpPr>
          <p:nvPr/>
        </p:nvSpPr>
        <p:spPr>
          <a:xfrm>
            <a:off x="3207027" y="248471"/>
            <a:ext cx="7315200" cy="8463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GB" sz="2800" dirty="0"/>
              <a:t>Image quality Assessment metrices</a:t>
            </a:r>
            <a:endParaRPr lang="en-GB" dirty="0"/>
          </a:p>
        </p:txBody>
      </p:sp>
      <p:sp>
        <p:nvSpPr>
          <p:cNvPr id="24" name="Footer Placeholder 4">
            <a:extLst>
              <a:ext uri="{FF2B5EF4-FFF2-40B4-BE49-F238E27FC236}">
                <a16:creationId xmlns:a16="http://schemas.microsoft.com/office/drawing/2014/main" id="{BEEDA045-9051-15EB-164C-3CDB9E2B9BC3}"/>
              </a:ext>
            </a:extLst>
          </p:cNvPr>
          <p:cNvSpPr txBox="1">
            <a:spLocks/>
          </p:cNvSpPr>
          <p:nvPr/>
        </p:nvSpPr>
        <p:spPr>
          <a:xfrm>
            <a:off x="2669885" y="6356349"/>
            <a:ext cx="286641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solidFill>
                  <a:schemeClr val="tx1">
                    <a:lumMod val="95000"/>
                    <a:lumOff val="5000"/>
                  </a:schemeClr>
                </a:solidFill>
                <a:latin typeface="-apple-system"/>
              </a:rPr>
              <a:t>AML 3104 2 [B123] Neural Networks and Deep Learning</a:t>
            </a:r>
          </a:p>
        </p:txBody>
      </p:sp>
    </p:spTree>
    <p:extLst>
      <p:ext uri="{BB962C8B-B14F-4D97-AF65-F5344CB8AC3E}">
        <p14:creationId xmlns:p14="http://schemas.microsoft.com/office/powerpoint/2010/main" val="528835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56559081-E0FF-6431-31A6-D2CC3088662B}"/>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23" name="Text Placeholder 3">
            <a:extLst>
              <a:ext uri="{FF2B5EF4-FFF2-40B4-BE49-F238E27FC236}">
                <a16:creationId xmlns:a16="http://schemas.microsoft.com/office/drawing/2014/main" id="{8235915C-8054-86B9-B62E-B6D23AF0471F}"/>
              </a:ext>
            </a:extLst>
          </p:cNvPr>
          <p:cNvSpPr txBox="1">
            <a:spLocks/>
          </p:cNvSpPr>
          <p:nvPr/>
        </p:nvSpPr>
        <p:spPr>
          <a:xfrm>
            <a:off x="838200" y="1015067"/>
            <a:ext cx="10515600" cy="125105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We tested the model on few of the images and found out that images generated from SRCNN model has improved compared to degraded images.</a:t>
            </a:r>
          </a:p>
          <a:p>
            <a:pPr marL="0" indent="0">
              <a:buNone/>
            </a:pPr>
            <a:r>
              <a:rPr lang="en-GB" sz="1800" dirty="0"/>
              <a:t>Mean square Error has decreased drastically while the Peak signal to noise ration has improved marginally for SRCNN model compared to degraded image</a:t>
            </a:r>
            <a:endParaRPr lang="en-GB" sz="1800" b="1" dirty="0"/>
          </a:p>
        </p:txBody>
      </p:sp>
      <p:pic>
        <p:nvPicPr>
          <p:cNvPr id="3" name="Picture 2">
            <a:extLst>
              <a:ext uri="{FF2B5EF4-FFF2-40B4-BE49-F238E27FC236}">
                <a16:creationId xmlns:a16="http://schemas.microsoft.com/office/drawing/2014/main" id="{AE56DE5E-D021-4A5B-0643-F6CA3F05ECD9}"/>
              </a:ext>
            </a:extLst>
          </p:cNvPr>
          <p:cNvPicPr>
            <a:picLocks noChangeAspect="1"/>
          </p:cNvPicPr>
          <p:nvPr/>
        </p:nvPicPr>
        <p:blipFill>
          <a:blip r:embed="rId2"/>
          <a:stretch>
            <a:fillRect/>
          </a:stretch>
        </p:blipFill>
        <p:spPr>
          <a:xfrm>
            <a:off x="838200" y="2266123"/>
            <a:ext cx="10227365" cy="3735836"/>
          </a:xfrm>
          <a:prstGeom prst="rect">
            <a:avLst/>
          </a:prstGeom>
        </p:spPr>
      </p:pic>
      <p:sp>
        <p:nvSpPr>
          <p:cNvPr id="6" name="Title 1">
            <a:extLst>
              <a:ext uri="{FF2B5EF4-FFF2-40B4-BE49-F238E27FC236}">
                <a16:creationId xmlns:a16="http://schemas.microsoft.com/office/drawing/2014/main" id="{5749770C-C6A2-65D4-D7D7-1A24CB658F74}"/>
              </a:ext>
            </a:extLst>
          </p:cNvPr>
          <p:cNvSpPr txBox="1">
            <a:spLocks/>
          </p:cNvSpPr>
          <p:nvPr/>
        </p:nvSpPr>
        <p:spPr>
          <a:xfrm>
            <a:off x="2570923" y="248471"/>
            <a:ext cx="7315200" cy="8463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GB" sz="2800" dirty="0"/>
              <a:t>Srcnn results</a:t>
            </a:r>
            <a:endParaRPr lang="en-GB" dirty="0"/>
          </a:p>
        </p:txBody>
      </p:sp>
      <p:sp>
        <p:nvSpPr>
          <p:cNvPr id="7" name="Footer Placeholder 4">
            <a:extLst>
              <a:ext uri="{FF2B5EF4-FFF2-40B4-BE49-F238E27FC236}">
                <a16:creationId xmlns:a16="http://schemas.microsoft.com/office/drawing/2014/main" id="{9DCA8007-0446-FCC2-AF96-736F783DC88D}"/>
              </a:ext>
            </a:extLst>
          </p:cNvPr>
          <p:cNvSpPr txBox="1">
            <a:spLocks/>
          </p:cNvSpPr>
          <p:nvPr/>
        </p:nvSpPr>
        <p:spPr>
          <a:xfrm>
            <a:off x="2669885" y="6356349"/>
            <a:ext cx="286641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solidFill>
                  <a:schemeClr val="tx1">
                    <a:lumMod val="95000"/>
                    <a:lumOff val="5000"/>
                  </a:schemeClr>
                </a:solidFill>
                <a:latin typeface="-apple-system"/>
              </a:rPr>
              <a:t>AML 3104 2 [B123] Neural Networks and Deep Learning</a:t>
            </a:r>
          </a:p>
        </p:txBody>
      </p:sp>
    </p:spTree>
    <p:extLst>
      <p:ext uri="{BB962C8B-B14F-4D97-AF65-F5344CB8AC3E}">
        <p14:creationId xmlns:p14="http://schemas.microsoft.com/office/powerpoint/2010/main" val="1992740306"/>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 Minimalist sales pitch_Win32_v3" id="{94A97C69-66A9-4087-9F82-0ACADC7B1165}" vid="{910C8C3F-0EFE-4D8C-9BA0-48E193664EF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A97235-BEC4-4F82-87A8-2F5DAD53B5F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9BF405E-7930-4D5C-ABB3-493E9D6D6CEA}">
  <ds:schemaRefs>
    <ds:schemaRef ds:uri="http://schemas.microsoft.com/sharepoint/v3/contenttype/forms"/>
  </ds:schemaRefs>
</ds:datastoreItem>
</file>

<file path=customXml/itemProps3.xml><?xml version="1.0" encoding="utf-8"?>
<ds:datastoreItem xmlns:ds="http://schemas.openxmlformats.org/officeDocument/2006/customXml" ds:itemID="{2C1F447F-FAA8-4106-988B-648F3C8EDB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sales pitch</Template>
  <TotalTime>431</TotalTime>
  <Words>1661</Words>
  <Application>Microsoft Office PowerPoint</Application>
  <PresentationFormat>Widescreen</PresentationFormat>
  <Paragraphs>158</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-apple-system</vt:lpstr>
      <vt:lpstr>Arial</vt:lpstr>
      <vt:lpstr>Calibri</vt:lpstr>
      <vt:lpstr>Cambria Math</vt:lpstr>
      <vt:lpstr>Tenorite</vt:lpstr>
      <vt:lpstr>Times New Roman</vt:lpstr>
      <vt:lpstr>Monoline</vt:lpstr>
      <vt:lpstr>Image Super Resolution using deep learning algorithms</vt:lpstr>
      <vt:lpstr>Team pycoders members: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and Hybrid Recommender System</dc:title>
  <dc:creator>Neelesh Vashist</dc:creator>
  <cp:lastModifiedBy>Saurabh Singh</cp:lastModifiedBy>
  <cp:revision>173</cp:revision>
  <dcterms:created xsi:type="dcterms:W3CDTF">2023-08-13T11:05:09Z</dcterms:created>
  <dcterms:modified xsi:type="dcterms:W3CDTF">2023-08-16T01:57:10Z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